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1" r:id="rId4"/>
    <p:sldId id="274" r:id="rId5"/>
    <p:sldId id="280" r:id="rId6"/>
    <p:sldId id="279" r:id="rId7"/>
    <p:sldId id="281" r:id="rId8"/>
    <p:sldId id="284" r:id="rId9"/>
    <p:sldId id="282" r:id="rId10"/>
    <p:sldId id="283" r:id="rId11"/>
    <p:sldId id="285" r:id="rId12"/>
    <p:sldId id="275" r:id="rId13"/>
  </p:sldIdLst>
  <p:sldSz cx="12192000" cy="6858000"/>
  <p:notesSz cx="6889750" cy="100187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403F2-B18B-42D2-81D4-794ACB25F78F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39945CAC-B930-4F82-A55C-B9B7FD705BFD}">
      <dgm:prSet phldrT="[Testo]" custT="1"/>
      <dgm:spPr/>
      <dgm:t>
        <a:bodyPr/>
        <a:lstStyle/>
        <a:p>
          <a:r>
            <a:rPr lang="it-IT" sz="2000" b="1" dirty="0" err="1" smtClean="0">
              <a:solidFill>
                <a:srgbClr val="002060"/>
              </a:solidFill>
            </a:rPr>
            <a:t>Shareholders</a:t>
          </a:r>
          <a:r>
            <a:rPr lang="it-IT" sz="2000" b="1" dirty="0" smtClean="0">
              <a:solidFill>
                <a:srgbClr val="002060"/>
              </a:solidFill>
            </a:rPr>
            <a:t> Assembly</a:t>
          </a:r>
          <a:endParaRPr lang="it-IT" sz="2000" b="1" dirty="0">
            <a:solidFill>
              <a:srgbClr val="002060"/>
            </a:solidFill>
          </a:endParaRPr>
        </a:p>
      </dgm:t>
    </dgm:pt>
    <dgm:pt modelId="{F9458482-B4BE-45B5-BEF2-43C49A8DD346}" type="parTrans" cxnId="{2329289E-9851-4689-A72C-59E1F7DCEB5A}">
      <dgm:prSet/>
      <dgm:spPr/>
      <dgm:t>
        <a:bodyPr/>
        <a:lstStyle/>
        <a:p>
          <a:endParaRPr lang="it-IT" sz="3200" b="1">
            <a:solidFill>
              <a:srgbClr val="002060"/>
            </a:solidFill>
          </a:endParaRPr>
        </a:p>
      </dgm:t>
    </dgm:pt>
    <dgm:pt modelId="{B253E9BA-905C-4C6C-8022-3332F81E2521}" type="sibTrans" cxnId="{2329289E-9851-4689-A72C-59E1F7DCEB5A}">
      <dgm:prSet/>
      <dgm:spPr/>
      <dgm:t>
        <a:bodyPr/>
        <a:lstStyle/>
        <a:p>
          <a:endParaRPr lang="it-IT" sz="3200" b="1">
            <a:solidFill>
              <a:srgbClr val="002060"/>
            </a:solidFill>
          </a:endParaRPr>
        </a:p>
      </dgm:t>
    </dgm:pt>
    <dgm:pt modelId="{DE506089-5B58-4D53-980A-0ECE973890A8}" type="asst">
      <dgm:prSet phldrT="[Testo]" custT="1"/>
      <dgm:spPr/>
      <dgm:t>
        <a:bodyPr/>
        <a:lstStyle/>
        <a:p>
          <a:r>
            <a:rPr lang="it-IT" sz="2000" b="1" dirty="0" err="1" smtClean="0">
              <a:solidFill>
                <a:srgbClr val="002060"/>
              </a:solidFill>
            </a:rPr>
            <a:t>Advisors</a:t>
          </a:r>
          <a:r>
            <a:rPr lang="it-IT" sz="2000" b="1" dirty="0" smtClean="0">
              <a:solidFill>
                <a:srgbClr val="002060"/>
              </a:solidFill>
            </a:rPr>
            <a:t> ( </a:t>
          </a:r>
          <a:r>
            <a:rPr lang="it-IT" sz="2000" b="1" dirty="0" err="1" smtClean="0">
              <a:solidFill>
                <a:srgbClr val="002060"/>
              </a:solidFill>
            </a:rPr>
            <a:t>Did</a:t>
          </a:r>
          <a:r>
            <a:rPr lang="it-IT" sz="2000" b="1" dirty="0" smtClean="0">
              <a:solidFill>
                <a:srgbClr val="002060"/>
              </a:solidFill>
            </a:rPr>
            <a:t>. Staff)</a:t>
          </a:r>
          <a:endParaRPr lang="it-IT" sz="2000" b="1" dirty="0">
            <a:solidFill>
              <a:srgbClr val="002060"/>
            </a:solidFill>
          </a:endParaRPr>
        </a:p>
      </dgm:t>
    </dgm:pt>
    <dgm:pt modelId="{6D8DB1FB-21E3-47AF-AB99-BADAA4380615}" type="parTrans" cxnId="{A888AD8A-2912-4727-8E63-68C81E334DC1}">
      <dgm:prSet/>
      <dgm:spPr/>
      <dgm:t>
        <a:bodyPr/>
        <a:lstStyle/>
        <a:p>
          <a:endParaRPr lang="it-IT" sz="3200" b="1">
            <a:solidFill>
              <a:srgbClr val="002060"/>
            </a:solidFill>
          </a:endParaRPr>
        </a:p>
      </dgm:t>
    </dgm:pt>
    <dgm:pt modelId="{B3E2A5ED-1CA6-4EBD-B70C-0A17EE9D8A42}" type="sibTrans" cxnId="{A888AD8A-2912-4727-8E63-68C81E334DC1}">
      <dgm:prSet/>
      <dgm:spPr/>
      <dgm:t>
        <a:bodyPr/>
        <a:lstStyle/>
        <a:p>
          <a:endParaRPr lang="it-IT" sz="3200" b="1">
            <a:solidFill>
              <a:srgbClr val="002060"/>
            </a:solidFill>
          </a:endParaRPr>
        </a:p>
      </dgm:t>
    </dgm:pt>
    <dgm:pt modelId="{8044FA1D-3B86-4F82-84F4-3800E9B30A8A}">
      <dgm:prSet phldrT="[Testo]" custT="1"/>
      <dgm:spPr/>
      <dgm:t>
        <a:bodyPr/>
        <a:lstStyle/>
        <a:p>
          <a:r>
            <a:rPr lang="it-IT" sz="2000" b="1" dirty="0" smtClean="0">
              <a:solidFill>
                <a:srgbClr val="002060"/>
              </a:solidFill>
            </a:rPr>
            <a:t>C.E.O. </a:t>
          </a:r>
          <a:r>
            <a:rPr lang="it-IT" sz="2000" b="1" dirty="0" err="1" smtClean="0">
              <a:solidFill>
                <a:srgbClr val="002060"/>
              </a:solidFill>
            </a:rPr>
            <a:t>Chief</a:t>
          </a:r>
          <a:r>
            <a:rPr lang="it-IT" sz="2000" b="1" dirty="0" smtClean="0">
              <a:solidFill>
                <a:srgbClr val="002060"/>
              </a:solidFill>
            </a:rPr>
            <a:t> Executive </a:t>
          </a:r>
          <a:r>
            <a:rPr lang="it-IT" sz="2000" b="1" dirty="0" err="1" smtClean="0">
              <a:solidFill>
                <a:srgbClr val="002060"/>
              </a:solidFill>
            </a:rPr>
            <a:t>Officer</a:t>
          </a:r>
          <a:endParaRPr lang="it-IT" sz="2000" b="1" dirty="0">
            <a:solidFill>
              <a:srgbClr val="002060"/>
            </a:solidFill>
          </a:endParaRPr>
        </a:p>
      </dgm:t>
    </dgm:pt>
    <dgm:pt modelId="{C0135AB1-F6E9-427C-9417-8BD31C0DDEBD}" type="parTrans" cxnId="{01314726-C6AD-4E7A-8FC1-36813E4EC33A}">
      <dgm:prSet/>
      <dgm:spPr/>
      <dgm:t>
        <a:bodyPr/>
        <a:lstStyle/>
        <a:p>
          <a:endParaRPr lang="it-IT" sz="3200" b="1">
            <a:solidFill>
              <a:srgbClr val="002060"/>
            </a:solidFill>
          </a:endParaRPr>
        </a:p>
      </dgm:t>
    </dgm:pt>
    <dgm:pt modelId="{5B7CAF24-173D-40FF-90DE-1CE27DE621B5}" type="sibTrans" cxnId="{01314726-C6AD-4E7A-8FC1-36813E4EC33A}">
      <dgm:prSet/>
      <dgm:spPr/>
      <dgm:t>
        <a:bodyPr/>
        <a:lstStyle/>
        <a:p>
          <a:endParaRPr lang="it-IT" sz="3200" b="1">
            <a:solidFill>
              <a:srgbClr val="002060"/>
            </a:solidFill>
          </a:endParaRPr>
        </a:p>
      </dgm:t>
    </dgm:pt>
    <dgm:pt modelId="{46A7E96B-4213-4D96-8E1A-A0A8B88A23B1}">
      <dgm:prSet custT="1"/>
      <dgm:spPr/>
      <dgm:t>
        <a:bodyPr/>
        <a:lstStyle/>
        <a:p>
          <a:r>
            <a:rPr lang="it-IT" sz="2000" b="1" smtClean="0">
              <a:solidFill>
                <a:srgbClr val="002060"/>
              </a:solidFill>
            </a:rPr>
            <a:t>Administrative Department</a:t>
          </a:r>
          <a:endParaRPr lang="it-IT" sz="2000" b="1" dirty="0">
            <a:solidFill>
              <a:srgbClr val="002060"/>
            </a:solidFill>
          </a:endParaRPr>
        </a:p>
      </dgm:t>
    </dgm:pt>
    <dgm:pt modelId="{59B5DDE1-2B53-4E0E-98D5-ECE892BB808B}" type="parTrans" cxnId="{BCBD3054-44A4-4A5F-81BF-78ECFD2E5E99}">
      <dgm:prSet/>
      <dgm:spPr/>
      <dgm:t>
        <a:bodyPr/>
        <a:lstStyle/>
        <a:p>
          <a:endParaRPr lang="it-IT" sz="3200" b="1">
            <a:solidFill>
              <a:srgbClr val="002060"/>
            </a:solidFill>
          </a:endParaRPr>
        </a:p>
      </dgm:t>
    </dgm:pt>
    <dgm:pt modelId="{A6734B53-CFF7-47F1-93B4-1FBE2C3A3FE2}" type="sibTrans" cxnId="{BCBD3054-44A4-4A5F-81BF-78ECFD2E5E99}">
      <dgm:prSet/>
      <dgm:spPr/>
      <dgm:t>
        <a:bodyPr/>
        <a:lstStyle/>
        <a:p>
          <a:endParaRPr lang="it-IT" sz="3200" b="1">
            <a:solidFill>
              <a:srgbClr val="002060"/>
            </a:solidFill>
          </a:endParaRPr>
        </a:p>
      </dgm:t>
    </dgm:pt>
    <dgm:pt modelId="{1A79F9AB-3A06-44CD-8D8E-8F862D9B950E}">
      <dgm:prSet custT="1"/>
      <dgm:spPr/>
      <dgm:t>
        <a:bodyPr/>
        <a:lstStyle/>
        <a:p>
          <a:r>
            <a:rPr lang="it-IT" sz="2000" b="1" dirty="0" smtClean="0">
              <a:solidFill>
                <a:srgbClr val="002060"/>
              </a:solidFill>
            </a:rPr>
            <a:t>Commercial Department</a:t>
          </a:r>
          <a:endParaRPr lang="it-IT" sz="2000" b="1" dirty="0">
            <a:solidFill>
              <a:srgbClr val="002060"/>
            </a:solidFill>
          </a:endParaRPr>
        </a:p>
      </dgm:t>
    </dgm:pt>
    <dgm:pt modelId="{1D415E4F-BCEA-4F7A-8EBA-A4C075229FC0}" type="parTrans" cxnId="{43C294EA-0407-4FF2-80BF-5300095FA350}">
      <dgm:prSet/>
      <dgm:spPr/>
      <dgm:t>
        <a:bodyPr/>
        <a:lstStyle/>
        <a:p>
          <a:endParaRPr lang="it-IT" sz="3200" b="1">
            <a:solidFill>
              <a:srgbClr val="002060"/>
            </a:solidFill>
          </a:endParaRPr>
        </a:p>
      </dgm:t>
    </dgm:pt>
    <dgm:pt modelId="{4C30CD76-047A-4F1B-8DC5-3B382A1405D3}" type="sibTrans" cxnId="{43C294EA-0407-4FF2-80BF-5300095FA350}">
      <dgm:prSet/>
      <dgm:spPr/>
      <dgm:t>
        <a:bodyPr/>
        <a:lstStyle/>
        <a:p>
          <a:endParaRPr lang="it-IT" sz="3200" b="1">
            <a:solidFill>
              <a:srgbClr val="002060"/>
            </a:solidFill>
          </a:endParaRPr>
        </a:p>
      </dgm:t>
    </dgm:pt>
    <dgm:pt modelId="{0840B8D7-E527-496B-A803-B20B5DCF2D64}">
      <dgm:prSet custT="1"/>
      <dgm:spPr/>
      <dgm:t>
        <a:bodyPr/>
        <a:lstStyle/>
        <a:p>
          <a:r>
            <a:rPr lang="it-IT" sz="2000" b="1" dirty="0" smtClean="0">
              <a:solidFill>
                <a:srgbClr val="002060"/>
              </a:solidFill>
            </a:rPr>
            <a:t>Production Department</a:t>
          </a:r>
          <a:endParaRPr lang="it-IT" sz="2000" b="1" dirty="0">
            <a:solidFill>
              <a:srgbClr val="002060"/>
            </a:solidFill>
          </a:endParaRPr>
        </a:p>
      </dgm:t>
    </dgm:pt>
    <dgm:pt modelId="{FCB03149-3ACD-41F6-837B-5FBD983ABB82}" type="parTrans" cxnId="{82888A50-4187-4A94-9661-91307D005288}">
      <dgm:prSet/>
      <dgm:spPr/>
      <dgm:t>
        <a:bodyPr/>
        <a:lstStyle/>
        <a:p>
          <a:endParaRPr lang="it-IT" sz="3200" b="1">
            <a:solidFill>
              <a:srgbClr val="002060"/>
            </a:solidFill>
          </a:endParaRPr>
        </a:p>
      </dgm:t>
    </dgm:pt>
    <dgm:pt modelId="{4009A9E5-271A-4FBA-B8AA-BC2B5E5B253C}" type="sibTrans" cxnId="{82888A50-4187-4A94-9661-91307D005288}">
      <dgm:prSet/>
      <dgm:spPr/>
      <dgm:t>
        <a:bodyPr/>
        <a:lstStyle/>
        <a:p>
          <a:endParaRPr lang="it-IT" sz="3200" b="1">
            <a:solidFill>
              <a:srgbClr val="002060"/>
            </a:solidFill>
          </a:endParaRPr>
        </a:p>
      </dgm:t>
    </dgm:pt>
    <dgm:pt modelId="{C8D0B466-9DE1-409B-BFD9-C388673CC3E6}" type="pres">
      <dgm:prSet presAssocID="{2C5403F2-B18B-42D2-81D4-794ACB25F7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F1B52F6A-D63B-4B25-8D55-E773033C7D21}" type="pres">
      <dgm:prSet presAssocID="{39945CAC-B930-4F82-A55C-B9B7FD705BFD}" presName="hierRoot1" presStyleCnt="0">
        <dgm:presLayoutVars>
          <dgm:hierBranch val="init"/>
        </dgm:presLayoutVars>
      </dgm:prSet>
      <dgm:spPr/>
    </dgm:pt>
    <dgm:pt modelId="{FCC08589-F73C-43AF-B99D-3B82FE10FBD5}" type="pres">
      <dgm:prSet presAssocID="{39945CAC-B930-4F82-A55C-B9B7FD705BFD}" presName="rootComposite1" presStyleCnt="0"/>
      <dgm:spPr/>
    </dgm:pt>
    <dgm:pt modelId="{2FDE09BD-4F8F-4091-BBCC-975753EA80AB}" type="pres">
      <dgm:prSet presAssocID="{39945CAC-B930-4F82-A55C-B9B7FD705BFD}" presName="rootText1" presStyleLbl="node0" presStyleIdx="0" presStyleCnt="1" custScaleX="583982" custScaleY="41888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135EFD6-BF7C-4351-B5DF-E59D65D59745}" type="pres">
      <dgm:prSet presAssocID="{39945CAC-B930-4F82-A55C-B9B7FD705BFD}" presName="rootConnector1" presStyleLbl="node1" presStyleIdx="0" presStyleCnt="0"/>
      <dgm:spPr/>
      <dgm:t>
        <a:bodyPr/>
        <a:lstStyle/>
        <a:p>
          <a:endParaRPr lang="it-IT"/>
        </a:p>
      </dgm:t>
    </dgm:pt>
    <dgm:pt modelId="{CECA2419-4B42-499B-8C39-F325F375C5E4}" type="pres">
      <dgm:prSet presAssocID="{39945CAC-B930-4F82-A55C-B9B7FD705BFD}" presName="hierChild2" presStyleCnt="0"/>
      <dgm:spPr/>
    </dgm:pt>
    <dgm:pt modelId="{A6B9506A-4C57-46FF-B58C-B78318AA1356}" type="pres">
      <dgm:prSet presAssocID="{C0135AB1-F6E9-427C-9417-8BD31C0DDEBD}" presName="Name37" presStyleLbl="parChTrans1D2" presStyleIdx="0" presStyleCnt="2"/>
      <dgm:spPr/>
      <dgm:t>
        <a:bodyPr/>
        <a:lstStyle/>
        <a:p>
          <a:endParaRPr lang="it-IT"/>
        </a:p>
      </dgm:t>
    </dgm:pt>
    <dgm:pt modelId="{307DDC66-1F50-4FF1-A21B-3615CF882215}" type="pres">
      <dgm:prSet presAssocID="{8044FA1D-3B86-4F82-84F4-3800E9B30A8A}" presName="hierRoot2" presStyleCnt="0">
        <dgm:presLayoutVars>
          <dgm:hierBranch val="init"/>
        </dgm:presLayoutVars>
      </dgm:prSet>
      <dgm:spPr/>
    </dgm:pt>
    <dgm:pt modelId="{B85AFA0B-B163-4559-A6CA-2539E1328A3E}" type="pres">
      <dgm:prSet presAssocID="{8044FA1D-3B86-4F82-84F4-3800E9B30A8A}" presName="rootComposite" presStyleCnt="0"/>
      <dgm:spPr/>
    </dgm:pt>
    <dgm:pt modelId="{4CFC70B4-EDBF-4067-903F-D813ADF7428C}" type="pres">
      <dgm:prSet presAssocID="{8044FA1D-3B86-4F82-84F4-3800E9B30A8A}" presName="rootText" presStyleLbl="node2" presStyleIdx="0" presStyleCnt="1" custScaleX="621703" custScaleY="41069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D9FAEB6-A7D8-48D2-97E7-D23E93AEF51F}" type="pres">
      <dgm:prSet presAssocID="{8044FA1D-3B86-4F82-84F4-3800E9B30A8A}" presName="rootConnector" presStyleLbl="node2" presStyleIdx="0" presStyleCnt="1"/>
      <dgm:spPr/>
      <dgm:t>
        <a:bodyPr/>
        <a:lstStyle/>
        <a:p>
          <a:endParaRPr lang="it-IT"/>
        </a:p>
      </dgm:t>
    </dgm:pt>
    <dgm:pt modelId="{9AD50931-FB41-4A1F-9D99-D66BFD96C58E}" type="pres">
      <dgm:prSet presAssocID="{8044FA1D-3B86-4F82-84F4-3800E9B30A8A}" presName="hierChild4" presStyleCnt="0"/>
      <dgm:spPr/>
    </dgm:pt>
    <dgm:pt modelId="{7B767C10-EC84-469B-B900-3D9C81553C6F}" type="pres">
      <dgm:prSet presAssocID="{59B5DDE1-2B53-4E0E-98D5-ECE892BB808B}" presName="Name37" presStyleLbl="parChTrans1D3" presStyleIdx="0" presStyleCnt="3"/>
      <dgm:spPr/>
      <dgm:t>
        <a:bodyPr/>
        <a:lstStyle/>
        <a:p>
          <a:endParaRPr lang="it-IT"/>
        </a:p>
      </dgm:t>
    </dgm:pt>
    <dgm:pt modelId="{34DE1CC0-BC62-4722-9F7E-04C6A5EEE2AA}" type="pres">
      <dgm:prSet presAssocID="{46A7E96B-4213-4D96-8E1A-A0A8B88A23B1}" presName="hierRoot2" presStyleCnt="0">
        <dgm:presLayoutVars>
          <dgm:hierBranch val="init"/>
        </dgm:presLayoutVars>
      </dgm:prSet>
      <dgm:spPr/>
    </dgm:pt>
    <dgm:pt modelId="{12C0043F-E1C5-480E-A5B5-B0B2783C0209}" type="pres">
      <dgm:prSet presAssocID="{46A7E96B-4213-4D96-8E1A-A0A8B88A23B1}" presName="rootComposite" presStyleCnt="0"/>
      <dgm:spPr/>
    </dgm:pt>
    <dgm:pt modelId="{AA6DFC74-A8FF-4F95-8498-ADD0BE7A9865}" type="pres">
      <dgm:prSet presAssocID="{46A7E96B-4213-4D96-8E1A-A0A8B88A23B1}" presName="rootText" presStyleLbl="node3" presStyleIdx="0" presStyleCnt="3" custScaleX="517709" custScaleY="423147" custLinFactNeighborX="-17579" custLinFactNeighborY="5386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A50715C-533E-41C1-B12B-67B737CFFA8F}" type="pres">
      <dgm:prSet presAssocID="{46A7E96B-4213-4D96-8E1A-A0A8B88A23B1}" presName="rootConnector" presStyleLbl="node3" presStyleIdx="0" presStyleCnt="3"/>
      <dgm:spPr/>
      <dgm:t>
        <a:bodyPr/>
        <a:lstStyle/>
        <a:p>
          <a:endParaRPr lang="it-IT"/>
        </a:p>
      </dgm:t>
    </dgm:pt>
    <dgm:pt modelId="{C7C92F0F-DE9C-495A-BA4D-0959BBCF00CF}" type="pres">
      <dgm:prSet presAssocID="{46A7E96B-4213-4D96-8E1A-A0A8B88A23B1}" presName="hierChild4" presStyleCnt="0"/>
      <dgm:spPr/>
    </dgm:pt>
    <dgm:pt modelId="{E3485523-CD7F-42AB-9D1B-81DFD9ED1B65}" type="pres">
      <dgm:prSet presAssocID="{46A7E96B-4213-4D96-8E1A-A0A8B88A23B1}" presName="hierChild5" presStyleCnt="0"/>
      <dgm:spPr/>
    </dgm:pt>
    <dgm:pt modelId="{5B67325E-B382-4B23-AC56-599C0D071047}" type="pres">
      <dgm:prSet presAssocID="{1D415E4F-BCEA-4F7A-8EBA-A4C075229FC0}" presName="Name37" presStyleLbl="parChTrans1D3" presStyleIdx="1" presStyleCnt="3"/>
      <dgm:spPr/>
      <dgm:t>
        <a:bodyPr/>
        <a:lstStyle/>
        <a:p>
          <a:endParaRPr lang="it-IT"/>
        </a:p>
      </dgm:t>
    </dgm:pt>
    <dgm:pt modelId="{1648A834-B6AF-4E79-B5E0-4F751EDD5880}" type="pres">
      <dgm:prSet presAssocID="{1A79F9AB-3A06-44CD-8D8E-8F862D9B950E}" presName="hierRoot2" presStyleCnt="0">
        <dgm:presLayoutVars>
          <dgm:hierBranch val="init"/>
        </dgm:presLayoutVars>
      </dgm:prSet>
      <dgm:spPr/>
    </dgm:pt>
    <dgm:pt modelId="{A7427A4B-E1CE-4750-B503-07D1E59A06A1}" type="pres">
      <dgm:prSet presAssocID="{1A79F9AB-3A06-44CD-8D8E-8F862D9B950E}" presName="rootComposite" presStyleCnt="0"/>
      <dgm:spPr/>
    </dgm:pt>
    <dgm:pt modelId="{45B3401E-0CFB-4D09-A75F-1307CB9AA9B8}" type="pres">
      <dgm:prSet presAssocID="{1A79F9AB-3A06-44CD-8D8E-8F862D9B950E}" presName="rootText" presStyleLbl="node3" presStyleIdx="1" presStyleCnt="3" custScaleX="471316" custScaleY="432255" custLinFactX="-300000" custLinFactY="-200000" custLinFactNeighborX="-325284" custLinFactNeighborY="-22110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6CBCBCD-808B-471A-8DAA-9AB868E26806}" type="pres">
      <dgm:prSet presAssocID="{1A79F9AB-3A06-44CD-8D8E-8F862D9B950E}" presName="rootConnector" presStyleLbl="node3" presStyleIdx="1" presStyleCnt="3"/>
      <dgm:spPr/>
      <dgm:t>
        <a:bodyPr/>
        <a:lstStyle/>
        <a:p>
          <a:endParaRPr lang="it-IT"/>
        </a:p>
      </dgm:t>
    </dgm:pt>
    <dgm:pt modelId="{3E2A9238-6867-445C-9F6E-7CD5C8948E70}" type="pres">
      <dgm:prSet presAssocID="{1A79F9AB-3A06-44CD-8D8E-8F862D9B950E}" presName="hierChild4" presStyleCnt="0"/>
      <dgm:spPr/>
    </dgm:pt>
    <dgm:pt modelId="{85AD7812-3CD0-48BF-A1C2-E23F61E630C2}" type="pres">
      <dgm:prSet presAssocID="{1A79F9AB-3A06-44CD-8D8E-8F862D9B950E}" presName="hierChild5" presStyleCnt="0"/>
      <dgm:spPr/>
    </dgm:pt>
    <dgm:pt modelId="{4F36A119-4676-40C0-A9B0-405E8BBE5C3D}" type="pres">
      <dgm:prSet presAssocID="{FCB03149-3ACD-41F6-837B-5FBD983ABB82}" presName="Name37" presStyleLbl="parChTrans1D3" presStyleIdx="2" presStyleCnt="3"/>
      <dgm:spPr/>
      <dgm:t>
        <a:bodyPr/>
        <a:lstStyle/>
        <a:p>
          <a:endParaRPr lang="it-IT"/>
        </a:p>
      </dgm:t>
    </dgm:pt>
    <dgm:pt modelId="{CBCB54C6-F277-4DD5-9921-7782D290A783}" type="pres">
      <dgm:prSet presAssocID="{0840B8D7-E527-496B-A803-B20B5DCF2D64}" presName="hierRoot2" presStyleCnt="0">
        <dgm:presLayoutVars>
          <dgm:hierBranch val="init"/>
        </dgm:presLayoutVars>
      </dgm:prSet>
      <dgm:spPr/>
    </dgm:pt>
    <dgm:pt modelId="{B0D6F4BA-2FF7-4238-966E-5A47D82B607F}" type="pres">
      <dgm:prSet presAssocID="{0840B8D7-E527-496B-A803-B20B5DCF2D64}" presName="rootComposite" presStyleCnt="0"/>
      <dgm:spPr/>
    </dgm:pt>
    <dgm:pt modelId="{7C99F196-BC85-44A0-AFA5-E6B664D75BE8}" type="pres">
      <dgm:prSet presAssocID="{0840B8D7-E527-496B-A803-B20B5DCF2D64}" presName="rootText" presStyleLbl="node3" presStyleIdx="2" presStyleCnt="3" custScaleX="734106" custScaleY="423761" custLinFactY="-67378" custLinFactNeighborX="1274" custLinFactNeighborY="-10000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235FB0B-A18F-404C-8859-04D273243E55}" type="pres">
      <dgm:prSet presAssocID="{0840B8D7-E527-496B-A803-B20B5DCF2D64}" presName="rootConnector" presStyleLbl="node3" presStyleIdx="2" presStyleCnt="3"/>
      <dgm:spPr/>
      <dgm:t>
        <a:bodyPr/>
        <a:lstStyle/>
        <a:p>
          <a:endParaRPr lang="it-IT"/>
        </a:p>
      </dgm:t>
    </dgm:pt>
    <dgm:pt modelId="{DEA7D40A-E23D-4212-9FC1-D0A7035E3C6C}" type="pres">
      <dgm:prSet presAssocID="{0840B8D7-E527-496B-A803-B20B5DCF2D64}" presName="hierChild4" presStyleCnt="0"/>
      <dgm:spPr/>
    </dgm:pt>
    <dgm:pt modelId="{6F673743-BC0C-48CB-873C-4569033E7846}" type="pres">
      <dgm:prSet presAssocID="{0840B8D7-E527-496B-A803-B20B5DCF2D64}" presName="hierChild5" presStyleCnt="0"/>
      <dgm:spPr/>
    </dgm:pt>
    <dgm:pt modelId="{0FFF4512-FB10-4AE1-AB68-9159F0CD2A09}" type="pres">
      <dgm:prSet presAssocID="{8044FA1D-3B86-4F82-84F4-3800E9B30A8A}" presName="hierChild5" presStyleCnt="0"/>
      <dgm:spPr/>
    </dgm:pt>
    <dgm:pt modelId="{E09BCBF3-0AEB-482D-B511-84007AC1C250}" type="pres">
      <dgm:prSet presAssocID="{39945CAC-B930-4F82-A55C-B9B7FD705BFD}" presName="hierChild3" presStyleCnt="0"/>
      <dgm:spPr/>
    </dgm:pt>
    <dgm:pt modelId="{4D326E67-B58E-40E9-B480-257ADEF62A88}" type="pres">
      <dgm:prSet presAssocID="{6D8DB1FB-21E3-47AF-AB99-BADAA4380615}" presName="Name111" presStyleLbl="parChTrans1D2" presStyleIdx="1" presStyleCnt="2"/>
      <dgm:spPr/>
      <dgm:t>
        <a:bodyPr/>
        <a:lstStyle/>
        <a:p>
          <a:endParaRPr lang="it-IT"/>
        </a:p>
      </dgm:t>
    </dgm:pt>
    <dgm:pt modelId="{699AE061-0D99-4B9F-84F9-2EBAE5608DEF}" type="pres">
      <dgm:prSet presAssocID="{DE506089-5B58-4D53-980A-0ECE973890A8}" presName="hierRoot3" presStyleCnt="0">
        <dgm:presLayoutVars>
          <dgm:hierBranch val="init"/>
        </dgm:presLayoutVars>
      </dgm:prSet>
      <dgm:spPr/>
    </dgm:pt>
    <dgm:pt modelId="{48F6518F-242B-4803-AC44-08C2A4877987}" type="pres">
      <dgm:prSet presAssocID="{DE506089-5B58-4D53-980A-0ECE973890A8}" presName="rootComposite3" presStyleCnt="0"/>
      <dgm:spPr/>
    </dgm:pt>
    <dgm:pt modelId="{42D607C1-BE4C-41D1-A0C7-1AE21FEEA3C2}" type="pres">
      <dgm:prSet presAssocID="{DE506089-5B58-4D53-980A-0ECE973890A8}" presName="rootText3" presStyleLbl="asst1" presStyleIdx="0" presStyleCnt="1" custScaleX="479782" custScaleY="27694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0B40CEB-F650-4BB8-976A-BBEC5984F22D}" type="pres">
      <dgm:prSet presAssocID="{DE506089-5B58-4D53-980A-0ECE973890A8}" presName="rootConnector3" presStyleLbl="asst1" presStyleIdx="0" presStyleCnt="1"/>
      <dgm:spPr/>
      <dgm:t>
        <a:bodyPr/>
        <a:lstStyle/>
        <a:p>
          <a:endParaRPr lang="it-IT"/>
        </a:p>
      </dgm:t>
    </dgm:pt>
    <dgm:pt modelId="{9678C7D6-557D-4D8E-8074-CF410274E79F}" type="pres">
      <dgm:prSet presAssocID="{DE506089-5B58-4D53-980A-0ECE973890A8}" presName="hierChild6" presStyleCnt="0"/>
      <dgm:spPr/>
    </dgm:pt>
    <dgm:pt modelId="{1E615AE2-1078-413B-BAAC-BF9AFA69C30E}" type="pres">
      <dgm:prSet presAssocID="{DE506089-5B58-4D53-980A-0ECE973890A8}" presName="hierChild7" presStyleCnt="0"/>
      <dgm:spPr/>
    </dgm:pt>
  </dgm:ptLst>
  <dgm:cxnLst>
    <dgm:cxn modelId="{AE332329-FFF4-48D8-BD7C-06916754E9B1}" type="presOf" srcId="{0840B8D7-E527-496B-A803-B20B5DCF2D64}" destId="{9235FB0B-A18F-404C-8859-04D273243E55}" srcOrd="1" destOrd="0" presId="urn:microsoft.com/office/officeart/2005/8/layout/orgChart1"/>
    <dgm:cxn modelId="{8C407F96-342B-46B1-A88F-E01EFE47BDF4}" type="presOf" srcId="{C0135AB1-F6E9-427C-9417-8BD31C0DDEBD}" destId="{A6B9506A-4C57-46FF-B58C-B78318AA1356}" srcOrd="0" destOrd="0" presId="urn:microsoft.com/office/officeart/2005/8/layout/orgChart1"/>
    <dgm:cxn modelId="{3BD1226B-6F00-46B7-A264-753FE4C1F0A2}" type="presOf" srcId="{39945CAC-B930-4F82-A55C-B9B7FD705BFD}" destId="{2FDE09BD-4F8F-4091-BBCC-975753EA80AB}" srcOrd="0" destOrd="0" presId="urn:microsoft.com/office/officeart/2005/8/layout/orgChart1"/>
    <dgm:cxn modelId="{8758E2B0-0B9D-4A5E-9FEE-29DF22EE5657}" type="presOf" srcId="{8044FA1D-3B86-4F82-84F4-3800E9B30A8A}" destId="{4CFC70B4-EDBF-4067-903F-D813ADF7428C}" srcOrd="0" destOrd="0" presId="urn:microsoft.com/office/officeart/2005/8/layout/orgChart1"/>
    <dgm:cxn modelId="{FC66A8F6-BE7C-4F7E-9916-E65A2F05448C}" type="presOf" srcId="{FCB03149-3ACD-41F6-837B-5FBD983ABB82}" destId="{4F36A119-4676-40C0-A9B0-405E8BBE5C3D}" srcOrd="0" destOrd="0" presId="urn:microsoft.com/office/officeart/2005/8/layout/orgChart1"/>
    <dgm:cxn modelId="{B4DCF224-1E60-41F4-BF69-BDD628DCB70B}" type="presOf" srcId="{59B5DDE1-2B53-4E0E-98D5-ECE892BB808B}" destId="{7B767C10-EC84-469B-B900-3D9C81553C6F}" srcOrd="0" destOrd="0" presId="urn:microsoft.com/office/officeart/2005/8/layout/orgChart1"/>
    <dgm:cxn modelId="{23D06F80-DEFF-40CF-B8F4-3FCF1C0F2A0B}" type="presOf" srcId="{39945CAC-B930-4F82-A55C-B9B7FD705BFD}" destId="{D135EFD6-BF7C-4351-B5DF-E59D65D59745}" srcOrd="1" destOrd="0" presId="urn:microsoft.com/office/officeart/2005/8/layout/orgChart1"/>
    <dgm:cxn modelId="{01314726-C6AD-4E7A-8FC1-36813E4EC33A}" srcId="{39945CAC-B930-4F82-A55C-B9B7FD705BFD}" destId="{8044FA1D-3B86-4F82-84F4-3800E9B30A8A}" srcOrd="1" destOrd="0" parTransId="{C0135AB1-F6E9-427C-9417-8BD31C0DDEBD}" sibTransId="{5B7CAF24-173D-40FF-90DE-1CE27DE621B5}"/>
    <dgm:cxn modelId="{393D46CF-0054-4D8F-9EA4-EF004F9C1282}" type="presOf" srcId="{2C5403F2-B18B-42D2-81D4-794ACB25F78F}" destId="{C8D0B466-9DE1-409B-BFD9-C388673CC3E6}" srcOrd="0" destOrd="0" presId="urn:microsoft.com/office/officeart/2005/8/layout/orgChart1"/>
    <dgm:cxn modelId="{3FD005E3-56B2-446A-B01D-901D51742A6D}" type="presOf" srcId="{1D415E4F-BCEA-4F7A-8EBA-A4C075229FC0}" destId="{5B67325E-B382-4B23-AC56-599C0D071047}" srcOrd="0" destOrd="0" presId="urn:microsoft.com/office/officeart/2005/8/layout/orgChart1"/>
    <dgm:cxn modelId="{A2D3B71E-019C-4934-AD6D-3801747C1D2D}" type="presOf" srcId="{1A79F9AB-3A06-44CD-8D8E-8F862D9B950E}" destId="{45B3401E-0CFB-4D09-A75F-1307CB9AA9B8}" srcOrd="0" destOrd="0" presId="urn:microsoft.com/office/officeart/2005/8/layout/orgChart1"/>
    <dgm:cxn modelId="{50C9AB4F-F715-4DA9-9301-0CD119773288}" type="presOf" srcId="{46A7E96B-4213-4D96-8E1A-A0A8B88A23B1}" destId="{AA6DFC74-A8FF-4F95-8498-ADD0BE7A9865}" srcOrd="0" destOrd="0" presId="urn:microsoft.com/office/officeart/2005/8/layout/orgChart1"/>
    <dgm:cxn modelId="{2704905D-8128-49E7-9E06-8EE67658ED1E}" type="presOf" srcId="{6D8DB1FB-21E3-47AF-AB99-BADAA4380615}" destId="{4D326E67-B58E-40E9-B480-257ADEF62A88}" srcOrd="0" destOrd="0" presId="urn:microsoft.com/office/officeart/2005/8/layout/orgChart1"/>
    <dgm:cxn modelId="{82888A50-4187-4A94-9661-91307D005288}" srcId="{8044FA1D-3B86-4F82-84F4-3800E9B30A8A}" destId="{0840B8D7-E527-496B-A803-B20B5DCF2D64}" srcOrd="2" destOrd="0" parTransId="{FCB03149-3ACD-41F6-837B-5FBD983ABB82}" sibTransId="{4009A9E5-271A-4FBA-B8AA-BC2B5E5B253C}"/>
    <dgm:cxn modelId="{E29AB5D1-32BF-466B-82D3-0CC907A50787}" type="presOf" srcId="{DE506089-5B58-4D53-980A-0ECE973890A8}" destId="{60B40CEB-F650-4BB8-976A-BBEC5984F22D}" srcOrd="1" destOrd="0" presId="urn:microsoft.com/office/officeart/2005/8/layout/orgChart1"/>
    <dgm:cxn modelId="{A888AD8A-2912-4727-8E63-68C81E334DC1}" srcId="{39945CAC-B930-4F82-A55C-B9B7FD705BFD}" destId="{DE506089-5B58-4D53-980A-0ECE973890A8}" srcOrd="0" destOrd="0" parTransId="{6D8DB1FB-21E3-47AF-AB99-BADAA4380615}" sibTransId="{B3E2A5ED-1CA6-4EBD-B70C-0A17EE9D8A42}"/>
    <dgm:cxn modelId="{7336CB6E-7127-48AD-B24C-1AA9641EA614}" type="presOf" srcId="{1A79F9AB-3A06-44CD-8D8E-8F862D9B950E}" destId="{B6CBCBCD-808B-471A-8DAA-9AB868E26806}" srcOrd="1" destOrd="0" presId="urn:microsoft.com/office/officeart/2005/8/layout/orgChart1"/>
    <dgm:cxn modelId="{2329289E-9851-4689-A72C-59E1F7DCEB5A}" srcId="{2C5403F2-B18B-42D2-81D4-794ACB25F78F}" destId="{39945CAC-B930-4F82-A55C-B9B7FD705BFD}" srcOrd="0" destOrd="0" parTransId="{F9458482-B4BE-45B5-BEF2-43C49A8DD346}" sibTransId="{B253E9BA-905C-4C6C-8022-3332F81E2521}"/>
    <dgm:cxn modelId="{BCBD3054-44A4-4A5F-81BF-78ECFD2E5E99}" srcId="{8044FA1D-3B86-4F82-84F4-3800E9B30A8A}" destId="{46A7E96B-4213-4D96-8E1A-A0A8B88A23B1}" srcOrd="0" destOrd="0" parTransId="{59B5DDE1-2B53-4E0E-98D5-ECE892BB808B}" sibTransId="{A6734B53-CFF7-47F1-93B4-1FBE2C3A3FE2}"/>
    <dgm:cxn modelId="{8D9BC2BA-4DB9-464A-B6D4-669D79E30F13}" type="presOf" srcId="{46A7E96B-4213-4D96-8E1A-A0A8B88A23B1}" destId="{BA50715C-533E-41C1-B12B-67B737CFFA8F}" srcOrd="1" destOrd="0" presId="urn:microsoft.com/office/officeart/2005/8/layout/orgChart1"/>
    <dgm:cxn modelId="{BD3F8EC6-CA60-4589-AA76-774D0F47A3C4}" type="presOf" srcId="{8044FA1D-3B86-4F82-84F4-3800E9B30A8A}" destId="{BD9FAEB6-A7D8-48D2-97E7-D23E93AEF51F}" srcOrd="1" destOrd="0" presId="urn:microsoft.com/office/officeart/2005/8/layout/orgChart1"/>
    <dgm:cxn modelId="{6C258715-DC07-4C30-B799-7B6C0DB587B4}" type="presOf" srcId="{0840B8D7-E527-496B-A803-B20B5DCF2D64}" destId="{7C99F196-BC85-44A0-AFA5-E6B664D75BE8}" srcOrd="0" destOrd="0" presId="urn:microsoft.com/office/officeart/2005/8/layout/orgChart1"/>
    <dgm:cxn modelId="{43C294EA-0407-4FF2-80BF-5300095FA350}" srcId="{8044FA1D-3B86-4F82-84F4-3800E9B30A8A}" destId="{1A79F9AB-3A06-44CD-8D8E-8F862D9B950E}" srcOrd="1" destOrd="0" parTransId="{1D415E4F-BCEA-4F7A-8EBA-A4C075229FC0}" sibTransId="{4C30CD76-047A-4F1B-8DC5-3B382A1405D3}"/>
    <dgm:cxn modelId="{B5947739-9E45-4CE9-A565-0E830C75D60D}" type="presOf" srcId="{DE506089-5B58-4D53-980A-0ECE973890A8}" destId="{42D607C1-BE4C-41D1-A0C7-1AE21FEEA3C2}" srcOrd="0" destOrd="0" presId="urn:microsoft.com/office/officeart/2005/8/layout/orgChart1"/>
    <dgm:cxn modelId="{1982CD6A-BDE0-4FFF-B789-A4149F9F3F4F}" type="presParOf" srcId="{C8D0B466-9DE1-409B-BFD9-C388673CC3E6}" destId="{F1B52F6A-D63B-4B25-8D55-E773033C7D21}" srcOrd="0" destOrd="0" presId="urn:microsoft.com/office/officeart/2005/8/layout/orgChart1"/>
    <dgm:cxn modelId="{4FAF6275-8130-4E4B-80FD-3023B8182E3C}" type="presParOf" srcId="{F1B52F6A-D63B-4B25-8D55-E773033C7D21}" destId="{FCC08589-F73C-43AF-B99D-3B82FE10FBD5}" srcOrd="0" destOrd="0" presId="urn:microsoft.com/office/officeart/2005/8/layout/orgChart1"/>
    <dgm:cxn modelId="{26B17332-0668-41D8-8723-1B76A20762EC}" type="presParOf" srcId="{FCC08589-F73C-43AF-B99D-3B82FE10FBD5}" destId="{2FDE09BD-4F8F-4091-BBCC-975753EA80AB}" srcOrd="0" destOrd="0" presId="urn:microsoft.com/office/officeart/2005/8/layout/orgChart1"/>
    <dgm:cxn modelId="{DAA2CB31-7E2D-4F07-B53B-CA367CE0DED3}" type="presParOf" srcId="{FCC08589-F73C-43AF-B99D-3B82FE10FBD5}" destId="{D135EFD6-BF7C-4351-B5DF-E59D65D59745}" srcOrd="1" destOrd="0" presId="urn:microsoft.com/office/officeart/2005/8/layout/orgChart1"/>
    <dgm:cxn modelId="{E43EF5AB-74FC-4575-BFEF-F36616F4BA89}" type="presParOf" srcId="{F1B52F6A-D63B-4B25-8D55-E773033C7D21}" destId="{CECA2419-4B42-499B-8C39-F325F375C5E4}" srcOrd="1" destOrd="0" presId="urn:microsoft.com/office/officeart/2005/8/layout/orgChart1"/>
    <dgm:cxn modelId="{11BD1DA9-5176-4EE9-BD03-F205930EB700}" type="presParOf" srcId="{CECA2419-4B42-499B-8C39-F325F375C5E4}" destId="{A6B9506A-4C57-46FF-B58C-B78318AA1356}" srcOrd="0" destOrd="0" presId="urn:microsoft.com/office/officeart/2005/8/layout/orgChart1"/>
    <dgm:cxn modelId="{4941147D-C7BB-4913-9928-8F0363174D6C}" type="presParOf" srcId="{CECA2419-4B42-499B-8C39-F325F375C5E4}" destId="{307DDC66-1F50-4FF1-A21B-3615CF882215}" srcOrd="1" destOrd="0" presId="urn:microsoft.com/office/officeart/2005/8/layout/orgChart1"/>
    <dgm:cxn modelId="{C6C5956E-4F53-4195-8B44-034EA155E885}" type="presParOf" srcId="{307DDC66-1F50-4FF1-A21B-3615CF882215}" destId="{B85AFA0B-B163-4559-A6CA-2539E1328A3E}" srcOrd="0" destOrd="0" presId="urn:microsoft.com/office/officeart/2005/8/layout/orgChart1"/>
    <dgm:cxn modelId="{31304DCF-C726-45E6-8DCE-EC5F5FA6F6F8}" type="presParOf" srcId="{B85AFA0B-B163-4559-A6CA-2539E1328A3E}" destId="{4CFC70B4-EDBF-4067-903F-D813ADF7428C}" srcOrd="0" destOrd="0" presId="urn:microsoft.com/office/officeart/2005/8/layout/orgChart1"/>
    <dgm:cxn modelId="{EDFD3A66-7BD0-4C69-8291-2C0AE89AE70C}" type="presParOf" srcId="{B85AFA0B-B163-4559-A6CA-2539E1328A3E}" destId="{BD9FAEB6-A7D8-48D2-97E7-D23E93AEF51F}" srcOrd="1" destOrd="0" presId="urn:microsoft.com/office/officeart/2005/8/layout/orgChart1"/>
    <dgm:cxn modelId="{BD854186-3A34-4A9C-9753-FDA3EE34F1E6}" type="presParOf" srcId="{307DDC66-1F50-4FF1-A21B-3615CF882215}" destId="{9AD50931-FB41-4A1F-9D99-D66BFD96C58E}" srcOrd="1" destOrd="0" presId="urn:microsoft.com/office/officeart/2005/8/layout/orgChart1"/>
    <dgm:cxn modelId="{48D450FA-3466-4ED4-B216-A9BFA0D7C256}" type="presParOf" srcId="{9AD50931-FB41-4A1F-9D99-D66BFD96C58E}" destId="{7B767C10-EC84-469B-B900-3D9C81553C6F}" srcOrd="0" destOrd="0" presId="urn:microsoft.com/office/officeart/2005/8/layout/orgChart1"/>
    <dgm:cxn modelId="{CE183446-CEF0-45BC-B974-5773B82E5794}" type="presParOf" srcId="{9AD50931-FB41-4A1F-9D99-D66BFD96C58E}" destId="{34DE1CC0-BC62-4722-9F7E-04C6A5EEE2AA}" srcOrd="1" destOrd="0" presId="urn:microsoft.com/office/officeart/2005/8/layout/orgChart1"/>
    <dgm:cxn modelId="{24E96A08-F889-405F-85BC-5797A6ED5AB1}" type="presParOf" srcId="{34DE1CC0-BC62-4722-9F7E-04C6A5EEE2AA}" destId="{12C0043F-E1C5-480E-A5B5-B0B2783C0209}" srcOrd="0" destOrd="0" presId="urn:microsoft.com/office/officeart/2005/8/layout/orgChart1"/>
    <dgm:cxn modelId="{D087D3AE-382E-4774-8009-0322DFA59D53}" type="presParOf" srcId="{12C0043F-E1C5-480E-A5B5-B0B2783C0209}" destId="{AA6DFC74-A8FF-4F95-8498-ADD0BE7A9865}" srcOrd="0" destOrd="0" presId="urn:microsoft.com/office/officeart/2005/8/layout/orgChart1"/>
    <dgm:cxn modelId="{69174C39-28E3-4E46-937E-31E056351A34}" type="presParOf" srcId="{12C0043F-E1C5-480E-A5B5-B0B2783C0209}" destId="{BA50715C-533E-41C1-B12B-67B737CFFA8F}" srcOrd="1" destOrd="0" presId="urn:microsoft.com/office/officeart/2005/8/layout/orgChart1"/>
    <dgm:cxn modelId="{E173BC5A-FEF0-4F28-840B-4EEAAA55C683}" type="presParOf" srcId="{34DE1CC0-BC62-4722-9F7E-04C6A5EEE2AA}" destId="{C7C92F0F-DE9C-495A-BA4D-0959BBCF00CF}" srcOrd="1" destOrd="0" presId="urn:microsoft.com/office/officeart/2005/8/layout/orgChart1"/>
    <dgm:cxn modelId="{EED58CF8-5A9F-40E0-ABB3-214EEC184FB2}" type="presParOf" srcId="{34DE1CC0-BC62-4722-9F7E-04C6A5EEE2AA}" destId="{E3485523-CD7F-42AB-9D1B-81DFD9ED1B65}" srcOrd="2" destOrd="0" presId="urn:microsoft.com/office/officeart/2005/8/layout/orgChart1"/>
    <dgm:cxn modelId="{90EA3FCE-71BD-45B6-9D47-4B06F15E23B4}" type="presParOf" srcId="{9AD50931-FB41-4A1F-9D99-D66BFD96C58E}" destId="{5B67325E-B382-4B23-AC56-599C0D071047}" srcOrd="2" destOrd="0" presId="urn:microsoft.com/office/officeart/2005/8/layout/orgChart1"/>
    <dgm:cxn modelId="{3AAA9687-6227-4F8C-A0B7-7795C7BCA4B2}" type="presParOf" srcId="{9AD50931-FB41-4A1F-9D99-D66BFD96C58E}" destId="{1648A834-B6AF-4E79-B5E0-4F751EDD5880}" srcOrd="3" destOrd="0" presId="urn:microsoft.com/office/officeart/2005/8/layout/orgChart1"/>
    <dgm:cxn modelId="{4B587196-BB79-4C6B-AF3C-EFAEB70B6111}" type="presParOf" srcId="{1648A834-B6AF-4E79-B5E0-4F751EDD5880}" destId="{A7427A4B-E1CE-4750-B503-07D1E59A06A1}" srcOrd="0" destOrd="0" presId="urn:microsoft.com/office/officeart/2005/8/layout/orgChart1"/>
    <dgm:cxn modelId="{AF030D9B-724F-409B-A80C-32D66CF29894}" type="presParOf" srcId="{A7427A4B-E1CE-4750-B503-07D1E59A06A1}" destId="{45B3401E-0CFB-4D09-A75F-1307CB9AA9B8}" srcOrd="0" destOrd="0" presId="urn:microsoft.com/office/officeart/2005/8/layout/orgChart1"/>
    <dgm:cxn modelId="{27C80FC3-A543-4A24-A09C-8164EE36CF86}" type="presParOf" srcId="{A7427A4B-E1CE-4750-B503-07D1E59A06A1}" destId="{B6CBCBCD-808B-471A-8DAA-9AB868E26806}" srcOrd="1" destOrd="0" presId="urn:microsoft.com/office/officeart/2005/8/layout/orgChart1"/>
    <dgm:cxn modelId="{D1215101-15CC-47E9-84ED-7675A01F09CA}" type="presParOf" srcId="{1648A834-B6AF-4E79-B5E0-4F751EDD5880}" destId="{3E2A9238-6867-445C-9F6E-7CD5C8948E70}" srcOrd="1" destOrd="0" presId="urn:microsoft.com/office/officeart/2005/8/layout/orgChart1"/>
    <dgm:cxn modelId="{4B03EAFF-299E-4F75-88D0-A61D12F8DAA0}" type="presParOf" srcId="{1648A834-B6AF-4E79-B5E0-4F751EDD5880}" destId="{85AD7812-3CD0-48BF-A1C2-E23F61E630C2}" srcOrd="2" destOrd="0" presId="urn:microsoft.com/office/officeart/2005/8/layout/orgChart1"/>
    <dgm:cxn modelId="{F0427D27-3046-4C03-8DC8-69B519DA3E5E}" type="presParOf" srcId="{9AD50931-FB41-4A1F-9D99-D66BFD96C58E}" destId="{4F36A119-4676-40C0-A9B0-405E8BBE5C3D}" srcOrd="4" destOrd="0" presId="urn:microsoft.com/office/officeart/2005/8/layout/orgChart1"/>
    <dgm:cxn modelId="{A333A91A-A378-4B28-BDEB-267DEC4F0A90}" type="presParOf" srcId="{9AD50931-FB41-4A1F-9D99-D66BFD96C58E}" destId="{CBCB54C6-F277-4DD5-9921-7782D290A783}" srcOrd="5" destOrd="0" presId="urn:microsoft.com/office/officeart/2005/8/layout/orgChart1"/>
    <dgm:cxn modelId="{5F7952DC-164F-43B0-88E2-44FFA45B3FF6}" type="presParOf" srcId="{CBCB54C6-F277-4DD5-9921-7782D290A783}" destId="{B0D6F4BA-2FF7-4238-966E-5A47D82B607F}" srcOrd="0" destOrd="0" presId="urn:microsoft.com/office/officeart/2005/8/layout/orgChart1"/>
    <dgm:cxn modelId="{B2985DB2-955E-471D-A454-3ECF24587C06}" type="presParOf" srcId="{B0D6F4BA-2FF7-4238-966E-5A47D82B607F}" destId="{7C99F196-BC85-44A0-AFA5-E6B664D75BE8}" srcOrd="0" destOrd="0" presId="urn:microsoft.com/office/officeart/2005/8/layout/orgChart1"/>
    <dgm:cxn modelId="{1515ADE3-F39E-4996-A60E-C73962DBD936}" type="presParOf" srcId="{B0D6F4BA-2FF7-4238-966E-5A47D82B607F}" destId="{9235FB0B-A18F-404C-8859-04D273243E55}" srcOrd="1" destOrd="0" presId="urn:microsoft.com/office/officeart/2005/8/layout/orgChart1"/>
    <dgm:cxn modelId="{341AFFFC-94F2-458F-B66C-126D13097274}" type="presParOf" srcId="{CBCB54C6-F277-4DD5-9921-7782D290A783}" destId="{DEA7D40A-E23D-4212-9FC1-D0A7035E3C6C}" srcOrd="1" destOrd="0" presId="urn:microsoft.com/office/officeart/2005/8/layout/orgChart1"/>
    <dgm:cxn modelId="{540242B1-A3AF-4897-80FE-3981FED78CAB}" type="presParOf" srcId="{CBCB54C6-F277-4DD5-9921-7782D290A783}" destId="{6F673743-BC0C-48CB-873C-4569033E7846}" srcOrd="2" destOrd="0" presId="urn:microsoft.com/office/officeart/2005/8/layout/orgChart1"/>
    <dgm:cxn modelId="{DAE7CE2E-C736-4FE1-AC02-0B0208C75496}" type="presParOf" srcId="{307DDC66-1F50-4FF1-A21B-3615CF882215}" destId="{0FFF4512-FB10-4AE1-AB68-9159F0CD2A09}" srcOrd="2" destOrd="0" presId="urn:microsoft.com/office/officeart/2005/8/layout/orgChart1"/>
    <dgm:cxn modelId="{82B757FD-FF7E-4358-978D-226979326817}" type="presParOf" srcId="{F1B52F6A-D63B-4B25-8D55-E773033C7D21}" destId="{E09BCBF3-0AEB-482D-B511-84007AC1C250}" srcOrd="2" destOrd="0" presId="urn:microsoft.com/office/officeart/2005/8/layout/orgChart1"/>
    <dgm:cxn modelId="{59E2E922-F929-41E4-9AE6-9C5FB7E9DF9D}" type="presParOf" srcId="{E09BCBF3-0AEB-482D-B511-84007AC1C250}" destId="{4D326E67-B58E-40E9-B480-257ADEF62A88}" srcOrd="0" destOrd="0" presId="urn:microsoft.com/office/officeart/2005/8/layout/orgChart1"/>
    <dgm:cxn modelId="{3B3366D5-FE14-4AFD-91F9-E1145BA3951A}" type="presParOf" srcId="{E09BCBF3-0AEB-482D-B511-84007AC1C250}" destId="{699AE061-0D99-4B9F-84F9-2EBAE5608DEF}" srcOrd="1" destOrd="0" presId="urn:microsoft.com/office/officeart/2005/8/layout/orgChart1"/>
    <dgm:cxn modelId="{46D37E4D-8ABE-4D9A-BF02-314791AF29CA}" type="presParOf" srcId="{699AE061-0D99-4B9F-84F9-2EBAE5608DEF}" destId="{48F6518F-242B-4803-AC44-08C2A4877987}" srcOrd="0" destOrd="0" presId="urn:microsoft.com/office/officeart/2005/8/layout/orgChart1"/>
    <dgm:cxn modelId="{A775E0A3-8BE7-45E1-9E95-36478AEFB4F1}" type="presParOf" srcId="{48F6518F-242B-4803-AC44-08C2A4877987}" destId="{42D607C1-BE4C-41D1-A0C7-1AE21FEEA3C2}" srcOrd="0" destOrd="0" presId="urn:microsoft.com/office/officeart/2005/8/layout/orgChart1"/>
    <dgm:cxn modelId="{853B226A-A4E7-43DE-9C20-01A4BE4AB527}" type="presParOf" srcId="{48F6518F-242B-4803-AC44-08C2A4877987}" destId="{60B40CEB-F650-4BB8-976A-BBEC5984F22D}" srcOrd="1" destOrd="0" presId="urn:microsoft.com/office/officeart/2005/8/layout/orgChart1"/>
    <dgm:cxn modelId="{642BCC92-D444-4BE6-828E-D8758FE37CE8}" type="presParOf" srcId="{699AE061-0D99-4B9F-84F9-2EBAE5608DEF}" destId="{9678C7D6-557D-4D8E-8074-CF410274E79F}" srcOrd="1" destOrd="0" presId="urn:microsoft.com/office/officeart/2005/8/layout/orgChart1"/>
    <dgm:cxn modelId="{0D28E651-9379-426B-8771-321A77DCCEC0}" type="presParOf" srcId="{699AE061-0D99-4B9F-84F9-2EBAE5608DEF}" destId="{1E615AE2-1078-413B-BAAC-BF9AFA69C3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26E67-B58E-40E9-B480-257ADEF62A88}">
      <dsp:nvSpPr>
        <dsp:cNvPr id="0" name=""/>
        <dsp:cNvSpPr/>
      </dsp:nvSpPr>
      <dsp:spPr>
        <a:xfrm>
          <a:off x="5028865" y="703631"/>
          <a:ext cx="91440" cy="302248"/>
        </a:xfrm>
        <a:custGeom>
          <a:avLst/>
          <a:gdLst/>
          <a:ahLst/>
          <a:cxnLst/>
          <a:rect l="0" t="0" r="0" b="0"/>
          <a:pathLst>
            <a:path>
              <a:moveTo>
                <a:pt x="80889" y="0"/>
              </a:moveTo>
              <a:lnTo>
                <a:pt x="80889" y="302248"/>
              </a:lnTo>
              <a:lnTo>
                <a:pt x="45720" y="3022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6A119-4676-40C0-A9B0-405E8BBE5C3D}">
      <dsp:nvSpPr>
        <dsp:cNvPr id="0" name=""/>
        <dsp:cNvSpPr/>
      </dsp:nvSpPr>
      <dsp:spPr>
        <a:xfrm>
          <a:off x="4276795" y="1995933"/>
          <a:ext cx="316626" cy="1718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136"/>
              </a:lnTo>
              <a:lnTo>
                <a:pt x="316626" y="17181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7325E-B382-4B23-AC56-599C0D071047}">
      <dsp:nvSpPr>
        <dsp:cNvPr id="0" name=""/>
        <dsp:cNvSpPr/>
      </dsp:nvSpPr>
      <dsp:spPr>
        <a:xfrm>
          <a:off x="4073438" y="1995933"/>
          <a:ext cx="203356" cy="506054"/>
        </a:xfrm>
        <a:custGeom>
          <a:avLst/>
          <a:gdLst/>
          <a:ahLst/>
          <a:cxnLst/>
          <a:rect l="0" t="0" r="0" b="0"/>
          <a:pathLst>
            <a:path>
              <a:moveTo>
                <a:pt x="203356" y="0"/>
              </a:moveTo>
              <a:lnTo>
                <a:pt x="203356" y="506054"/>
              </a:lnTo>
              <a:lnTo>
                <a:pt x="0" y="5060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67C10-EC84-469B-B900-3D9C81553C6F}">
      <dsp:nvSpPr>
        <dsp:cNvPr id="0" name=""/>
        <dsp:cNvSpPr/>
      </dsp:nvSpPr>
      <dsp:spPr>
        <a:xfrm>
          <a:off x="4276795" y="1995933"/>
          <a:ext cx="253478" cy="514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890"/>
              </a:lnTo>
              <a:lnTo>
                <a:pt x="253478" y="51489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9506A-4C57-46FF-B58C-B78318AA1356}">
      <dsp:nvSpPr>
        <dsp:cNvPr id="0" name=""/>
        <dsp:cNvSpPr/>
      </dsp:nvSpPr>
      <dsp:spPr>
        <a:xfrm>
          <a:off x="5064034" y="703631"/>
          <a:ext cx="91440" cy="604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44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E09BD-4F8F-4091-BBCC-975753EA80AB}">
      <dsp:nvSpPr>
        <dsp:cNvPr id="0" name=""/>
        <dsp:cNvSpPr/>
      </dsp:nvSpPr>
      <dsp:spPr>
        <a:xfrm>
          <a:off x="4131729" y="2104"/>
          <a:ext cx="1956050" cy="7015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err="1" smtClean="0">
              <a:solidFill>
                <a:srgbClr val="002060"/>
              </a:solidFill>
            </a:rPr>
            <a:t>Shareholders</a:t>
          </a:r>
          <a:r>
            <a:rPr lang="it-IT" sz="2000" b="1" kern="1200" dirty="0" smtClean="0">
              <a:solidFill>
                <a:srgbClr val="002060"/>
              </a:solidFill>
            </a:rPr>
            <a:t> Assembly</a:t>
          </a:r>
          <a:endParaRPr lang="it-IT" sz="2000" b="1" kern="1200" dirty="0">
            <a:solidFill>
              <a:srgbClr val="002060"/>
            </a:solidFill>
          </a:endParaRPr>
        </a:p>
      </dsp:txBody>
      <dsp:txXfrm>
        <a:off x="4131729" y="2104"/>
        <a:ext cx="1956050" cy="701526"/>
      </dsp:txXfrm>
    </dsp:sp>
    <dsp:sp modelId="{4CFC70B4-EDBF-4067-903F-D813ADF7428C}">
      <dsp:nvSpPr>
        <dsp:cNvPr id="0" name=""/>
        <dsp:cNvSpPr/>
      </dsp:nvSpPr>
      <dsp:spPr>
        <a:xfrm>
          <a:off x="4068556" y="1308127"/>
          <a:ext cx="2082397" cy="6878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002060"/>
              </a:solidFill>
            </a:rPr>
            <a:t>C.E.O. </a:t>
          </a:r>
          <a:r>
            <a:rPr lang="it-IT" sz="2000" b="1" kern="1200" dirty="0" err="1" smtClean="0">
              <a:solidFill>
                <a:srgbClr val="002060"/>
              </a:solidFill>
            </a:rPr>
            <a:t>Chief</a:t>
          </a:r>
          <a:r>
            <a:rPr lang="it-IT" sz="2000" b="1" kern="1200" dirty="0" smtClean="0">
              <a:solidFill>
                <a:srgbClr val="002060"/>
              </a:solidFill>
            </a:rPr>
            <a:t> Executive </a:t>
          </a:r>
          <a:r>
            <a:rPr lang="it-IT" sz="2000" b="1" kern="1200" dirty="0" err="1" smtClean="0">
              <a:solidFill>
                <a:srgbClr val="002060"/>
              </a:solidFill>
            </a:rPr>
            <a:t>Officer</a:t>
          </a:r>
          <a:endParaRPr lang="it-IT" sz="2000" b="1" kern="1200" dirty="0">
            <a:solidFill>
              <a:srgbClr val="002060"/>
            </a:solidFill>
          </a:endParaRPr>
        </a:p>
      </dsp:txBody>
      <dsp:txXfrm>
        <a:off x="4068556" y="1308127"/>
        <a:ext cx="2082397" cy="687805"/>
      </dsp:txXfrm>
    </dsp:sp>
    <dsp:sp modelId="{AA6DFC74-A8FF-4F95-8498-ADD0BE7A9865}">
      <dsp:nvSpPr>
        <dsp:cNvPr id="0" name=""/>
        <dsp:cNvSpPr/>
      </dsp:nvSpPr>
      <dsp:spPr>
        <a:xfrm>
          <a:off x="4530274" y="2156490"/>
          <a:ext cx="1734068" cy="7086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smtClean="0">
              <a:solidFill>
                <a:srgbClr val="002060"/>
              </a:solidFill>
            </a:rPr>
            <a:t>Administrative Department</a:t>
          </a:r>
          <a:endParaRPr lang="it-IT" sz="2000" b="1" kern="1200" dirty="0">
            <a:solidFill>
              <a:srgbClr val="002060"/>
            </a:solidFill>
          </a:endParaRPr>
        </a:p>
      </dsp:txBody>
      <dsp:txXfrm>
        <a:off x="4530274" y="2156490"/>
        <a:ext cx="1734068" cy="708666"/>
      </dsp:txXfrm>
    </dsp:sp>
    <dsp:sp modelId="{45B3401E-0CFB-4D09-A75F-1307CB9AA9B8}">
      <dsp:nvSpPr>
        <dsp:cNvPr id="0" name=""/>
        <dsp:cNvSpPr/>
      </dsp:nvSpPr>
      <dsp:spPr>
        <a:xfrm>
          <a:off x="2494763" y="2140027"/>
          <a:ext cx="1578675" cy="723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002060"/>
              </a:solidFill>
            </a:rPr>
            <a:t>Commercial Department</a:t>
          </a:r>
          <a:endParaRPr lang="it-IT" sz="2000" b="1" kern="1200" dirty="0">
            <a:solidFill>
              <a:srgbClr val="002060"/>
            </a:solidFill>
          </a:endParaRPr>
        </a:p>
      </dsp:txBody>
      <dsp:txXfrm>
        <a:off x="2494763" y="2140027"/>
        <a:ext cx="1578675" cy="723920"/>
      </dsp:txXfrm>
    </dsp:sp>
    <dsp:sp modelId="{7C99F196-BC85-44A0-AFA5-E6B664D75BE8}">
      <dsp:nvSpPr>
        <dsp:cNvPr id="0" name=""/>
        <dsp:cNvSpPr/>
      </dsp:nvSpPr>
      <dsp:spPr>
        <a:xfrm>
          <a:off x="4593422" y="3359222"/>
          <a:ext cx="2458891" cy="709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002060"/>
              </a:solidFill>
            </a:rPr>
            <a:t>Production Department</a:t>
          </a:r>
          <a:endParaRPr lang="it-IT" sz="2000" b="1" kern="1200" dirty="0">
            <a:solidFill>
              <a:srgbClr val="002060"/>
            </a:solidFill>
          </a:endParaRPr>
        </a:p>
      </dsp:txBody>
      <dsp:txXfrm>
        <a:off x="4593422" y="3359222"/>
        <a:ext cx="2458891" cy="709694"/>
      </dsp:txXfrm>
    </dsp:sp>
    <dsp:sp modelId="{42D607C1-BE4C-41D1-A0C7-1AE21FEEA3C2}">
      <dsp:nvSpPr>
        <dsp:cNvPr id="0" name=""/>
        <dsp:cNvSpPr/>
      </dsp:nvSpPr>
      <dsp:spPr>
        <a:xfrm>
          <a:off x="3467552" y="773970"/>
          <a:ext cx="1607032" cy="4638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err="1" smtClean="0">
              <a:solidFill>
                <a:srgbClr val="002060"/>
              </a:solidFill>
            </a:rPr>
            <a:t>Advisors</a:t>
          </a:r>
          <a:r>
            <a:rPr lang="it-IT" sz="2000" b="1" kern="1200" dirty="0" smtClean="0">
              <a:solidFill>
                <a:srgbClr val="002060"/>
              </a:solidFill>
            </a:rPr>
            <a:t> ( </a:t>
          </a:r>
          <a:r>
            <a:rPr lang="it-IT" sz="2000" b="1" kern="1200" dirty="0" err="1" smtClean="0">
              <a:solidFill>
                <a:srgbClr val="002060"/>
              </a:solidFill>
            </a:rPr>
            <a:t>Did</a:t>
          </a:r>
          <a:r>
            <a:rPr lang="it-IT" sz="2000" b="1" kern="1200" dirty="0" smtClean="0">
              <a:solidFill>
                <a:srgbClr val="002060"/>
              </a:solidFill>
            </a:rPr>
            <a:t>. Staff)</a:t>
          </a:r>
          <a:endParaRPr lang="it-IT" sz="2000" b="1" kern="1200" dirty="0">
            <a:solidFill>
              <a:srgbClr val="002060"/>
            </a:solidFill>
          </a:endParaRPr>
        </a:p>
      </dsp:txBody>
      <dsp:txXfrm>
        <a:off x="3467552" y="773970"/>
        <a:ext cx="1607032" cy="463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FBFB-90D0-4008-A209-857D24A209CD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111D-C41C-4DBE-BB05-74642D6FA6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0849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FBFB-90D0-4008-A209-857D24A209CD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111D-C41C-4DBE-BB05-74642D6FA6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580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FBFB-90D0-4008-A209-857D24A209CD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111D-C41C-4DBE-BB05-74642D6FA6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81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FBFB-90D0-4008-A209-857D24A209CD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111D-C41C-4DBE-BB05-74642D6FA6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34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FBFB-90D0-4008-A209-857D24A209CD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111D-C41C-4DBE-BB05-74642D6FA6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70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FBFB-90D0-4008-A209-857D24A209CD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111D-C41C-4DBE-BB05-74642D6FA6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459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FBFB-90D0-4008-A209-857D24A209CD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111D-C41C-4DBE-BB05-74642D6FA6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582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FBFB-90D0-4008-A209-857D24A209CD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111D-C41C-4DBE-BB05-74642D6FA6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7332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FBFB-90D0-4008-A209-857D24A209CD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111D-C41C-4DBE-BB05-74642D6FA6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952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FBFB-90D0-4008-A209-857D24A209CD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111D-C41C-4DBE-BB05-74642D6FA6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608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FBFB-90D0-4008-A209-857D24A209CD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111D-C41C-4DBE-BB05-74642D6FA6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91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DFBFB-90D0-4008-A209-857D24A209CD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6111D-C41C-4DBE-BB05-74642D6FA6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76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993" y="584079"/>
            <a:ext cx="6678303" cy="135331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2811438" y="3043451"/>
            <a:ext cx="6919415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i="1" dirty="0">
                <a:solidFill>
                  <a:srgbClr val="002060"/>
                </a:solidFill>
              </a:rPr>
              <a:t>Decisions to be made before starting a </a:t>
            </a:r>
            <a:r>
              <a:rPr lang="en-GB" sz="4000" b="1" i="1" dirty="0" smtClean="0">
                <a:solidFill>
                  <a:srgbClr val="002060"/>
                </a:solidFill>
              </a:rPr>
              <a:t>partnership in Practice Enterprise</a:t>
            </a:r>
            <a:endParaRPr lang="it-IT" sz="11500" b="1" dirty="0">
              <a:solidFill>
                <a:srgbClr val="00206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82269" y="5610409"/>
            <a:ext cx="392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gabriella.paganelli3@unibo.it</a:t>
            </a:r>
          </a:p>
        </p:txBody>
      </p:sp>
    </p:spTree>
    <p:extLst>
      <p:ext uri="{BB962C8B-B14F-4D97-AF65-F5344CB8AC3E}">
        <p14:creationId xmlns:p14="http://schemas.microsoft.com/office/powerpoint/2010/main" val="1984267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173" y="54663"/>
            <a:ext cx="3734880" cy="65794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914400" y="609600"/>
            <a:ext cx="5929745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002060"/>
                </a:solidFill>
              </a:rPr>
              <a:t>CLUSTERING VS NETWORKING</a:t>
            </a:r>
            <a:endParaRPr lang="it-IT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94931"/>
              </p:ext>
            </p:extLst>
          </p:nvPr>
        </p:nvGraphicFramePr>
        <p:xfrm>
          <a:off x="1741055" y="1869593"/>
          <a:ext cx="8127999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6222463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98098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61720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Clustering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Networking</a:t>
                      </a:r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847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Personal </a:t>
                      </a:r>
                      <a:r>
                        <a:rPr lang="it-IT" sz="2400" dirty="0" err="1" smtClean="0"/>
                        <a:t>preparation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From </a:t>
                      </a:r>
                      <a:r>
                        <a:rPr lang="it-IT" sz="2400" dirty="0" err="1" smtClean="0"/>
                        <a:t>professional</a:t>
                      </a:r>
                      <a:r>
                        <a:rPr lang="it-IT" sz="2400" baseline="0" dirty="0" smtClean="0"/>
                        <a:t> </a:t>
                      </a:r>
                      <a:r>
                        <a:rPr lang="it-IT" sz="2400" baseline="0" dirty="0" err="1" smtClean="0"/>
                        <a:t>courses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Learning from the market feedback and </a:t>
                      </a:r>
                      <a:r>
                        <a:rPr lang="it-IT" sz="2400" dirty="0" err="1" smtClean="0"/>
                        <a:t>organizing</a:t>
                      </a:r>
                      <a:r>
                        <a:rPr lang="it-IT" sz="2400" baseline="0" dirty="0" smtClean="0"/>
                        <a:t> </a:t>
                      </a:r>
                      <a:r>
                        <a:rPr lang="it-IT" sz="2400" baseline="0" dirty="0" err="1" smtClean="0"/>
                        <a:t>needed</a:t>
                      </a:r>
                      <a:r>
                        <a:rPr lang="it-IT" sz="2400" baseline="0" dirty="0" smtClean="0"/>
                        <a:t> </a:t>
                      </a:r>
                      <a:r>
                        <a:rPr lang="it-IT" sz="2400" baseline="0" dirty="0" err="1" smtClean="0"/>
                        <a:t>competencies</a:t>
                      </a:r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55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err="1" smtClean="0"/>
                        <a:t>Financing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Collect as much financial resources as possible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/>
                        <a:t>Financing</a:t>
                      </a:r>
                      <a:r>
                        <a:rPr lang="it-IT" sz="2400" baseline="0" dirty="0" smtClean="0"/>
                        <a:t> from </a:t>
                      </a:r>
                      <a:r>
                        <a:rPr lang="it-IT" sz="2400" baseline="0" dirty="0" err="1" smtClean="0"/>
                        <a:t>Customers</a:t>
                      </a:r>
                      <a:r>
                        <a:rPr lang="it-IT" sz="2400" baseline="0" dirty="0" smtClean="0"/>
                        <a:t> and Suppliers</a:t>
                      </a:r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214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err="1" smtClean="0"/>
                        <a:t>Strategy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/>
                        <a:t>Push</a:t>
                      </a:r>
                      <a:r>
                        <a:rPr lang="it-IT" sz="2400" dirty="0" smtClean="0"/>
                        <a:t> </a:t>
                      </a:r>
                      <a:r>
                        <a:rPr lang="it-IT" sz="2400" dirty="0" err="1" smtClean="0"/>
                        <a:t>Approach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Pull</a:t>
                      </a:r>
                      <a:r>
                        <a:rPr lang="it-IT" sz="2400" baseline="0" dirty="0" smtClean="0"/>
                        <a:t> </a:t>
                      </a:r>
                      <a:r>
                        <a:rPr lang="it-IT" sz="2400" dirty="0" err="1" smtClean="0"/>
                        <a:t>Approach</a:t>
                      </a:r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144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610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510310" y="696914"/>
            <a:ext cx="62992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altLang="it-IT" sz="240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Push and  pull approaches to Enterprise  creation.</a:t>
            </a:r>
            <a:r>
              <a:rPr lang="en-GB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it-IT" sz="2400">
              <a:latin typeface="Times New Roman" panose="02020603050405020304" pitchFamily="18" charset="0"/>
            </a:endParaRPr>
          </a:p>
        </p:txBody>
      </p:sp>
      <p:graphicFrame>
        <p:nvGraphicFramePr>
          <p:cNvPr id="38915" name="Group 3"/>
          <p:cNvGraphicFramePr>
            <a:graphicFrameLocks noGrp="1"/>
          </p:cNvGraphicFramePr>
          <p:nvPr/>
        </p:nvGraphicFramePr>
        <p:xfrm>
          <a:off x="1919288" y="1341438"/>
          <a:ext cx="8424862" cy="5012374"/>
        </p:xfrm>
        <a:graphic>
          <a:graphicData uri="http://schemas.openxmlformats.org/drawingml/2006/table">
            <a:tbl>
              <a:tblPr/>
              <a:tblGrid>
                <a:gridCol w="4213225">
                  <a:extLst>
                    <a:ext uri="{9D8B030D-6E8A-4147-A177-3AD203B41FA5}">
                      <a16:colId xmlns:a16="http://schemas.microsoft.com/office/drawing/2014/main" val="3472671942"/>
                    </a:ext>
                  </a:extLst>
                </a:gridCol>
                <a:gridCol w="4211637">
                  <a:extLst>
                    <a:ext uri="{9D8B030D-6E8A-4147-A177-3AD203B41FA5}">
                      <a16:colId xmlns:a16="http://schemas.microsoft.com/office/drawing/2014/main" val="1089230915"/>
                    </a:ext>
                  </a:extLst>
                </a:gridCol>
              </a:tblGrid>
              <a:tr h="938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Push</a:t>
                      </a:r>
                      <a:endParaRPr kumimoji="0" lang="en-GB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Pull</a:t>
                      </a:r>
                      <a:endParaRPr kumimoji="0" lang="en-GB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946433"/>
                  </a:ext>
                </a:extLst>
              </a:tr>
              <a:tr h="563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Professional training</a:t>
                      </a:r>
                      <a:endParaRPr kumimoji="0" lang="en-GB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The commitment</a:t>
                      </a:r>
                      <a:endParaRPr kumimoji="0" lang="en-GB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2957727"/>
                  </a:ext>
                </a:extLst>
              </a:tr>
              <a:tr h="876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↓</a:t>
                      </a:r>
                      <a:endParaRPr kumimoji="0" lang="en-GB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↓</a:t>
                      </a:r>
                      <a:endParaRPr kumimoji="0" lang="en-GB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5974879"/>
                  </a:ext>
                </a:extLst>
              </a:tr>
              <a:tr h="561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Financial supports and facilities</a:t>
                      </a:r>
                      <a:endParaRPr kumimoji="0" lang="en-GB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The achievement of entrepreneurial  practice </a:t>
                      </a:r>
                      <a:endParaRPr kumimoji="0" lang="en-GB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894134"/>
                  </a:ext>
                </a:extLst>
              </a:tr>
              <a:tr h="876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↓</a:t>
                      </a:r>
                      <a:endParaRPr kumimoji="0" lang="en-GB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↓</a:t>
                      </a:r>
                      <a:endParaRPr kumimoji="0" lang="en-GB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660624"/>
                  </a:ext>
                </a:extLst>
              </a:tr>
              <a:tr h="935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The join of minimum size of economic production .</a:t>
                      </a:r>
                      <a:endParaRPr kumimoji="0" lang="en-GB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The building of strong ties with customers and suppliers </a:t>
                      </a:r>
                      <a:endParaRPr kumimoji="0" lang="en-GB" alt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6388003"/>
                  </a:ext>
                </a:extLst>
              </a:tr>
            </a:tbl>
          </a:graphicData>
        </a:graphic>
      </p:graphicFrame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304" y="54663"/>
            <a:ext cx="4801749" cy="84588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90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743" y="395786"/>
            <a:ext cx="5190699" cy="9144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50" y="1434650"/>
            <a:ext cx="7200900" cy="580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95745" y="603653"/>
            <a:ext cx="5237018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</a:rPr>
              <a:t>THE NETWORKING RESULTS OF PERTING – UNIBO P.E.</a:t>
            </a:r>
            <a:endParaRPr lang="it-IT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5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01252" y="3041535"/>
            <a:ext cx="8925636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2060"/>
                </a:solidFill>
              </a:rPr>
              <a:t>The </a:t>
            </a:r>
            <a:r>
              <a:rPr lang="it-IT" sz="3600" b="1" dirty="0" err="1">
                <a:solidFill>
                  <a:srgbClr val="002060"/>
                </a:solidFill>
              </a:rPr>
              <a:t>main</a:t>
            </a:r>
            <a:r>
              <a:rPr lang="it-IT" sz="3600" b="1" dirty="0">
                <a:solidFill>
                  <a:srgbClr val="002060"/>
                </a:solidFill>
              </a:rPr>
              <a:t> </a:t>
            </a:r>
            <a:r>
              <a:rPr lang="it-IT" sz="3600" b="1" dirty="0" err="1">
                <a:solidFill>
                  <a:srgbClr val="002060"/>
                </a:solidFill>
              </a:rPr>
              <a:t>objective</a:t>
            </a:r>
            <a:r>
              <a:rPr lang="it-IT" sz="3600" b="1" dirty="0">
                <a:solidFill>
                  <a:srgbClr val="002060"/>
                </a:solidFill>
              </a:rPr>
              <a:t> of </a:t>
            </a:r>
            <a:r>
              <a:rPr lang="it-IT" sz="3600" b="1" dirty="0" err="1">
                <a:solidFill>
                  <a:srgbClr val="002060"/>
                </a:solidFill>
              </a:rPr>
              <a:t>this</a:t>
            </a:r>
            <a:r>
              <a:rPr lang="it-IT" sz="3600" b="1" dirty="0">
                <a:solidFill>
                  <a:srgbClr val="002060"/>
                </a:solidFill>
              </a:rPr>
              <a:t> </a:t>
            </a:r>
            <a:r>
              <a:rPr lang="it-IT" sz="3600" b="1" dirty="0" err="1" smtClean="0">
                <a:solidFill>
                  <a:srgbClr val="002060"/>
                </a:solidFill>
              </a:rPr>
              <a:t>presentation</a:t>
            </a:r>
            <a:r>
              <a:rPr lang="it-IT" sz="3600" b="1" dirty="0" smtClean="0">
                <a:solidFill>
                  <a:srgbClr val="002060"/>
                </a:solidFill>
              </a:rPr>
              <a:t> </a:t>
            </a:r>
            <a:r>
              <a:rPr lang="it-IT" sz="3600" b="1" dirty="0" err="1">
                <a:solidFill>
                  <a:srgbClr val="002060"/>
                </a:solidFill>
              </a:rPr>
              <a:t>is</a:t>
            </a:r>
            <a:r>
              <a:rPr lang="it-IT" sz="3600" b="1" dirty="0">
                <a:solidFill>
                  <a:srgbClr val="002060"/>
                </a:solidFill>
              </a:rPr>
              <a:t> the </a:t>
            </a:r>
            <a:r>
              <a:rPr lang="it-IT" sz="3600" b="1" dirty="0" err="1">
                <a:solidFill>
                  <a:srgbClr val="002060"/>
                </a:solidFill>
              </a:rPr>
              <a:t>description</a:t>
            </a:r>
            <a:r>
              <a:rPr lang="it-IT" sz="3600" b="1" dirty="0">
                <a:solidFill>
                  <a:srgbClr val="002060"/>
                </a:solidFill>
              </a:rPr>
              <a:t> </a:t>
            </a:r>
            <a:r>
              <a:rPr lang="it-IT" sz="3600" b="1" dirty="0" err="1" smtClean="0">
                <a:solidFill>
                  <a:srgbClr val="002060"/>
                </a:solidFill>
              </a:rPr>
              <a:t>analysis</a:t>
            </a:r>
            <a:r>
              <a:rPr lang="it-IT" sz="3600" b="1" dirty="0" smtClean="0">
                <a:solidFill>
                  <a:srgbClr val="002060"/>
                </a:solidFill>
              </a:rPr>
              <a:t> of </a:t>
            </a:r>
            <a:r>
              <a:rPr lang="en-GB" sz="3600" b="1" dirty="0" smtClean="0">
                <a:solidFill>
                  <a:srgbClr val="002060"/>
                </a:solidFill>
              </a:rPr>
              <a:t>process </a:t>
            </a:r>
            <a:r>
              <a:rPr lang="en-GB" sz="3600" b="1" dirty="0">
                <a:solidFill>
                  <a:srgbClr val="002060"/>
                </a:solidFill>
              </a:rPr>
              <a:t>to be </a:t>
            </a:r>
            <a:r>
              <a:rPr lang="en-GB" sz="3600" b="1" dirty="0" smtClean="0">
                <a:solidFill>
                  <a:srgbClr val="002060"/>
                </a:solidFill>
              </a:rPr>
              <a:t>applied for the Practice Enterprise start-up</a:t>
            </a:r>
            <a:endParaRPr lang="it-IT" sz="10400" b="1" dirty="0">
              <a:solidFill>
                <a:srgbClr val="00206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320" y="759859"/>
            <a:ext cx="8601501" cy="113718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92683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301" y="1"/>
            <a:ext cx="5190699" cy="9144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Rettangolo 2"/>
          <p:cNvSpPr/>
          <p:nvPr/>
        </p:nvSpPr>
        <p:spPr>
          <a:xfrm>
            <a:off x="832513" y="697258"/>
            <a:ext cx="10263116" cy="61247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8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Within</a:t>
            </a:r>
            <a:r>
              <a:rPr lang="it-IT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28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workplan</a:t>
            </a:r>
            <a:r>
              <a:rPr lang="it-IT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PICASP Project are </a:t>
            </a:r>
            <a:r>
              <a:rPr lang="it-IT" sz="28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scheduled</a:t>
            </a:r>
            <a:r>
              <a:rPr lang="it-IT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28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following</a:t>
            </a:r>
            <a:r>
              <a:rPr lang="it-IT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activities</a:t>
            </a:r>
            <a:r>
              <a:rPr lang="it-IT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>
              <a:spcAft>
                <a:spcPts val="0"/>
              </a:spcAft>
            </a:pPr>
            <a:endParaRPr lang="it-IT" sz="28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it-IT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it-IT" sz="28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it-IT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spcAft>
                <a:spcPts val="0"/>
              </a:spcAft>
            </a:pPr>
            <a:endParaRPr lang="it-IT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it-IT" sz="28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it-IT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it-IT" sz="28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it-IT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it-IT" sz="28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it-IT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it-IT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050957"/>
              </p:ext>
            </p:extLst>
          </p:nvPr>
        </p:nvGraphicFramePr>
        <p:xfrm>
          <a:off x="941699" y="1510716"/>
          <a:ext cx="9990163" cy="52835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996">
                  <a:extLst>
                    <a:ext uri="{9D8B030D-6E8A-4147-A177-3AD203B41FA5}">
                      <a16:colId xmlns:a16="http://schemas.microsoft.com/office/drawing/2014/main" val="2129751952"/>
                    </a:ext>
                  </a:extLst>
                </a:gridCol>
                <a:gridCol w="3518423">
                  <a:extLst>
                    <a:ext uri="{9D8B030D-6E8A-4147-A177-3AD203B41FA5}">
                      <a16:colId xmlns:a16="http://schemas.microsoft.com/office/drawing/2014/main" val="3392476296"/>
                    </a:ext>
                  </a:extLst>
                </a:gridCol>
                <a:gridCol w="488447">
                  <a:extLst>
                    <a:ext uri="{9D8B030D-6E8A-4147-A177-3AD203B41FA5}">
                      <a16:colId xmlns:a16="http://schemas.microsoft.com/office/drawing/2014/main" val="1305205018"/>
                    </a:ext>
                  </a:extLst>
                </a:gridCol>
                <a:gridCol w="489177">
                  <a:extLst>
                    <a:ext uri="{9D8B030D-6E8A-4147-A177-3AD203B41FA5}">
                      <a16:colId xmlns:a16="http://schemas.microsoft.com/office/drawing/2014/main" val="1934549581"/>
                    </a:ext>
                  </a:extLst>
                </a:gridCol>
                <a:gridCol w="488447">
                  <a:extLst>
                    <a:ext uri="{9D8B030D-6E8A-4147-A177-3AD203B41FA5}">
                      <a16:colId xmlns:a16="http://schemas.microsoft.com/office/drawing/2014/main" val="1592598298"/>
                    </a:ext>
                  </a:extLst>
                </a:gridCol>
                <a:gridCol w="489177">
                  <a:extLst>
                    <a:ext uri="{9D8B030D-6E8A-4147-A177-3AD203B41FA5}">
                      <a16:colId xmlns:a16="http://schemas.microsoft.com/office/drawing/2014/main" val="4173645035"/>
                    </a:ext>
                  </a:extLst>
                </a:gridCol>
                <a:gridCol w="488447">
                  <a:extLst>
                    <a:ext uri="{9D8B030D-6E8A-4147-A177-3AD203B41FA5}">
                      <a16:colId xmlns:a16="http://schemas.microsoft.com/office/drawing/2014/main" val="284076754"/>
                    </a:ext>
                  </a:extLst>
                </a:gridCol>
                <a:gridCol w="489177">
                  <a:extLst>
                    <a:ext uri="{9D8B030D-6E8A-4147-A177-3AD203B41FA5}">
                      <a16:colId xmlns:a16="http://schemas.microsoft.com/office/drawing/2014/main" val="2745226025"/>
                    </a:ext>
                  </a:extLst>
                </a:gridCol>
                <a:gridCol w="488447">
                  <a:extLst>
                    <a:ext uri="{9D8B030D-6E8A-4147-A177-3AD203B41FA5}">
                      <a16:colId xmlns:a16="http://schemas.microsoft.com/office/drawing/2014/main" val="2548851607"/>
                    </a:ext>
                  </a:extLst>
                </a:gridCol>
                <a:gridCol w="489177">
                  <a:extLst>
                    <a:ext uri="{9D8B030D-6E8A-4147-A177-3AD203B41FA5}">
                      <a16:colId xmlns:a16="http://schemas.microsoft.com/office/drawing/2014/main" val="1326498190"/>
                    </a:ext>
                  </a:extLst>
                </a:gridCol>
                <a:gridCol w="488447">
                  <a:extLst>
                    <a:ext uri="{9D8B030D-6E8A-4147-A177-3AD203B41FA5}">
                      <a16:colId xmlns:a16="http://schemas.microsoft.com/office/drawing/2014/main" val="2773757169"/>
                    </a:ext>
                  </a:extLst>
                </a:gridCol>
                <a:gridCol w="489177">
                  <a:extLst>
                    <a:ext uri="{9D8B030D-6E8A-4147-A177-3AD203B41FA5}">
                      <a16:colId xmlns:a16="http://schemas.microsoft.com/office/drawing/2014/main" val="1219443808"/>
                    </a:ext>
                  </a:extLst>
                </a:gridCol>
                <a:gridCol w="488447">
                  <a:extLst>
                    <a:ext uri="{9D8B030D-6E8A-4147-A177-3AD203B41FA5}">
                      <a16:colId xmlns:a16="http://schemas.microsoft.com/office/drawing/2014/main" val="2749023745"/>
                    </a:ext>
                  </a:extLst>
                </a:gridCol>
                <a:gridCol w="489177">
                  <a:extLst>
                    <a:ext uri="{9D8B030D-6E8A-4147-A177-3AD203B41FA5}">
                      <a16:colId xmlns:a16="http://schemas.microsoft.com/office/drawing/2014/main" val="4103319944"/>
                    </a:ext>
                  </a:extLst>
                </a:gridCol>
              </a:tblGrid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M1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M2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M3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M4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M5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M6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M7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M8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M9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M10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M11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M12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extLst>
                  <a:ext uri="{0D108BD9-81ED-4DB2-BD59-A6C34878D82A}">
                    <a16:rowId xmlns:a16="http://schemas.microsoft.com/office/drawing/2014/main" val="1854497425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11093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1.2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Meetings with local key institutions and enterprises for the definition of the professional profile and main skills.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1X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1X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extLst>
                  <a:ext uri="{0D108BD9-81ED-4DB2-BD59-A6C34878D82A}">
                    <a16:rowId xmlns:a16="http://schemas.microsoft.com/office/drawing/2014/main" val="957245454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1.3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Training of the PC Universities staff.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3X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3X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3X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3X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extLst>
                  <a:ext uri="{0D108BD9-81ED-4DB2-BD59-A6C34878D82A}">
                    <a16:rowId xmlns:a16="http://schemas.microsoft.com/office/drawing/2014/main" val="3772161218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1.4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Building the basic framework of professional profiles and skills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1X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1X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1X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strike="sngStrike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strike="sngStrike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strike="sngStrike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extLst>
                  <a:ext uri="{0D108BD9-81ED-4DB2-BD59-A6C34878D82A}">
                    <a16:rowId xmlns:a16="http://schemas.microsoft.com/office/drawing/2014/main" val="461872515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1.5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Improving the programme facilities infrastructures particularly as it concerns new didactics </a:t>
                      </a:r>
                      <a:r>
                        <a:rPr lang="en-GB" sz="1200" b="1" dirty="0" smtClean="0">
                          <a:effectLst/>
                        </a:rPr>
                        <a:t>(Practice Enterprise Classrooms </a:t>
                      </a:r>
                      <a:r>
                        <a:rPr lang="en-GB" sz="1200" b="1" dirty="0">
                          <a:effectLst/>
                        </a:rPr>
                        <a:t>and Practice Management Laboratories).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strike="sngStrike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2X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2X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2X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extLst>
                  <a:ext uri="{0D108BD9-81ED-4DB2-BD59-A6C34878D82A}">
                    <a16:rowId xmlns:a16="http://schemas.microsoft.com/office/drawing/2014/main" val="1127281413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Building the structure of Pilot Courses 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1X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1X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1X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1X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extLst>
                  <a:ext uri="{0D108BD9-81ED-4DB2-BD59-A6C34878D82A}">
                    <a16:rowId xmlns:a16="http://schemas.microsoft.com/office/drawing/2014/main" val="1249790518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Development of Curricula and Syllabi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1=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1X=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1X=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1X=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extLst>
                  <a:ext uri="{0D108BD9-81ED-4DB2-BD59-A6C34878D82A}">
                    <a16:rowId xmlns:a16="http://schemas.microsoft.com/office/drawing/2014/main" val="4247195836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Coordination and accreditation of Pilot Courses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1X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1X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1X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1X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1X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extLst>
                  <a:ext uri="{0D108BD9-81ED-4DB2-BD59-A6C34878D82A}">
                    <a16:rowId xmlns:a16="http://schemas.microsoft.com/office/drawing/2014/main" val="2654614404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2.4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Testing  the technical  premises for new didactics 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1X=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1X=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extLst>
                  <a:ext uri="{0D108BD9-81ED-4DB2-BD59-A6C34878D82A}">
                    <a16:rowId xmlns:a16="http://schemas.microsoft.com/office/drawing/2014/main" val="3259201344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Improving the  skills on New Didactics of teachers, tutors and technical staff  of pilot courses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1X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1X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1X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1X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extLst>
                  <a:ext uri="{0D108BD9-81ED-4DB2-BD59-A6C34878D82A}">
                    <a16:rowId xmlns:a16="http://schemas.microsoft.com/office/drawing/2014/main" val="1088515947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2.6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Enrolment of students, teachers,tutors,mentors and tech. Staff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2X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2X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extLst>
                  <a:ext uri="{0D108BD9-81ED-4DB2-BD59-A6C34878D82A}">
                    <a16:rowId xmlns:a16="http://schemas.microsoft.com/office/drawing/2014/main" val="1199851719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2.7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Realization of the courses/lectures </a:t>
                      </a:r>
                      <a:r>
                        <a:rPr lang="en-GB" sz="1200" b="1" dirty="0">
                          <a:solidFill>
                            <a:srgbClr val="548DD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</a:t>
                      </a:r>
                      <a:r>
                        <a:rPr lang="en-GB" sz="1200" b="1" baseline="30000" dirty="0">
                          <a:solidFill>
                            <a:srgbClr val="548DD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GB" sz="1200" b="1" dirty="0">
                          <a:solidFill>
                            <a:srgbClr val="548DD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Cycle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4X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4X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4X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4X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extLst>
                  <a:ext uri="{0D108BD9-81ED-4DB2-BD59-A6C34878D82A}">
                    <a16:rowId xmlns:a16="http://schemas.microsoft.com/office/drawing/2014/main" val="128304141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2.9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Implementation of Interuniversity Network  for new Didactics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1=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1X=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1X=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1X=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1X=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1X=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extLst>
                  <a:ext uri="{0D108BD9-81ED-4DB2-BD59-A6C34878D82A}">
                    <a16:rowId xmlns:a16="http://schemas.microsoft.com/office/drawing/2014/main" val="2286379410"/>
                  </a:ext>
                </a:extLst>
              </a:tr>
              <a:tr h="446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2.10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Enforced networking with non consortium organizations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1X=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1X=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1X=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1X=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1X=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1X=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1X=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extLst>
                  <a:ext uri="{0D108BD9-81ED-4DB2-BD59-A6C34878D82A}">
                    <a16:rowId xmlns:a16="http://schemas.microsoft.com/office/drawing/2014/main" val="4174322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743" y="395786"/>
            <a:ext cx="5190699" cy="9144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757834"/>
              </p:ext>
            </p:extLst>
          </p:nvPr>
        </p:nvGraphicFramePr>
        <p:xfrm>
          <a:off x="973433" y="1310186"/>
          <a:ext cx="10245133" cy="1962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4326">
                  <a:extLst>
                    <a:ext uri="{9D8B030D-6E8A-4147-A177-3AD203B41FA5}">
                      <a16:colId xmlns:a16="http://schemas.microsoft.com/office/drawing/2014/main" val="1592088259"/>
                    </a:ext>
                  </a:extLst>
                </a:gridCol>
                <a:gridCol w="4960226">
                  <a:extLst>
                    <a:ext uri="{9D8B030D-6E8A-4147-A177-3AD203B41FA5}">
                      <a16:colId xmlns:a16="http://schemas.microsoft.com/office/drawing/2014/main" val="1626279673"/>
                    </a:ext>
                  </a:extLst>
                </a:gridCol>
                <a:gridCol w="762827">
                  <a:extLst>
                    <a:ext uri="{9D8B030D-6E8A-4147-A177-3AD203B41FA5}">
                      <a16:colId xmlns:a16="http://schemas.microsoft.com/office/drawing/2014/main" val="3143380082"/>
                    </a:ext>
                  </a:extLst>
                </a:gridCol>
                <a:gridCol w="672368">
                  <a:extLst>
                    <a:ext uri="{9D8B030D-6E8A-4147-A177-3AD203B41FA5}">
                      <a16:colId xmlns:a16="http://schemas.microsoft.com/office/drawing/2014/main" val="1024273352"/>
                    </a:ext>
                  </a:extLst>
                </a:gridCol>
                <a:gridCol w="705360">
                  <a:extLst>
                    <a:ext uri="{9D8B030D-6E8A-4147-A177-3AD203B41FA5}">
                      <a16:colId xmlns:a16="http://schemas.microsoft.com/office/drawing/2014/main" val="893461717"/>
                    </a:ext>
                  </a:extLst>
                </a:gridCol>
                <a:gridCol w="763342">
                  <a:extLst>
                    <a:ext uri="{9D8B030D-6E8A-4147-A177-3AD203B41FA5}">
                      <a16:colId xmlns:a16="http://schemas.microsoft.com/office/drawing/2014/main" val="270053218"/>
                    </a:ext>
                  </a:extLst>
                </a:gridCol>
                <a:gridCol w="763342">
                  <a:extLst>
                    <a:ext uri="{9D8B030D-6E8A-4147-A177-3AD203B41FA5}">
                      <a16:colId xmlns:a16="http://schemas.microsoft.com/office/drawing/2014/main" val="864102073"/>
                    </a:ext>
                  </a:extLst>
                </a:gridCol>
                <a:gridCol w="763342">
                  <a:extLst>
                    <a:ext uri="{9D8B030D-6E8A-4147-A177-3AD203B41FA5}">
                      <a16:colId xmlns:a16="http://schemas.microsoft.com/office/drawing/2014/main" val="2101120248"/>
                    </a:ext>
                  </a:extLst>
                </a:gridCol>
              </a:tblGrid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it-IT" sz="2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it-IT" sz="2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extLst>
                  <a:ext uri="{0D108BD9-81ED-4DB2-BD59-A6C34878D82A}">
                    <a16:rowId xmlns:a16="http://schemas.microsoft.com/office/drawing/2014/main" val="2727903590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err="1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Sept</a:t>
                      </a:r>
                      <a:r>
                        <a:rPr lang="it-IT" sz="2800" b="1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2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err="1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Oct</a:t>
                      </a:r>
                      <a:endParaRPr lang="it-IT" sz="2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err="1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2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err="1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Dec</a:t>
                      </a:r>
                      <a:endParaRPr lang="it-IT" sz="2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err="1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</a:t>
                      </a:r>
                      <a:endParaRPr lang="it-IT" sz="2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 err="1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2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extLst>
                  <a:ext uri="{0D108BD9-81ED-4DB2-BD59-A6C34878D82A}">
                    <a16:rowId xmlns:a16="http://schemas.microsoft.com/office/drawing/2014/main" val="1854783614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2.7</a:t>
                      </a:r>
                      <a:endParaRPr lang="it-IT" sz="2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Realization of the courses/lectures (1</a:t>
                      </a:r>
                      <a:r>
                        <a:rPr lang="en-GB" sz="2800" b="1" baseline="30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GB" sz="2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Cycle)</a:t>
                      </a:r>
                      <a:endParaRPr lang="it-IT" sz="2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4X</a:t>
                      </a:r>
                      <a:endParaRPr lang="it-IT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4X</a:t>
                      </a:r>
                      <a:endParaRPr lang="it-IT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4X</a:t>
                      </a:r>
                      <a:endParaRPr lang="it-IT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4X</a:t>
                      </a:r>
                      <a:endParaRPr lang="it-IT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4X</a:t>
                      </a:r>
                      <a:endParaRPr lang="it-IT" sz="2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 anchor="ctr"/>
                </a:tc>
                <a:extLst>
                  <a:ext uri="{0D108BD9-81ED-4DB2-BD59-A6C34878D82A}">
                    <a16:rowId xmlns:a16="http://schemas.microsoft.com/office/drawing/2014/main" val="2783002514"/>
                  </a:ext>
                </a:extLst>
              </a:tr>
            </a:tbl>
          </a:graphicData>
        </a:graphic>
      </p:graphicFrame>
      <p:pic>
        <p:nvPicPr>
          <p:cNvPr id="14" name="Grafik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1" b="7416"/>
          <a:stretch>
            <a:fillRect/>
          </a:stretch>
        </p:blipFill>
        <p:spPr>
          <a:xfrm>
            <a:off x="3794042" y="3446797"/>
            <a:ext cx="4892675" cy="262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80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4800" y="1155319"/>
            <a:ext cx="11566358" cy="563231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742950" indent="-742950">
              <a:buAutoNum type="alphaUcPeriod"/>
              <a:defRPr/>
            </a:pPr>
            <a:r>
              <a:rPr lang="en-US" altLang="it-IT" sz="3600" b="1" dirty="0" smtClean="0">
                <a:solidFill>
                  <a:srgbClr val="002060"/>
                </a:solidFill>
              </a:rPr>
              <a:t>Mentor </a:t>
            </a:r>
            <a:r>
              <a:rPr lang="en-US" altLang="it-IT" sz="3600" b="1" dirty="0">
                <a:solidFill>
                  <a:srgbClr val="002060"/>
                </a:solidFill>
              </a:rPr>
              <a:t>Companies </a:t>
            </a:r>
            <a:r>
              <a:rPr lang="en-US" altLang="it-IT" sz="3600" b="1" dirty="0" smtClean="0">
                <a:solidFill>
                  <a:srgbClr val="002060"/>
                </a:solidFill>
              </a:rPr>
              <a:t>or Mentors coming from them can </a:t>
            </a:r>
            <a:r>
              <a:rPr lang="en-US" altLang="it-IT" sz="3600" b="1" dirty="0">
                <a:solidFill>
                  <a:srgbClr val="002060"/>
                </a:solidFill>
              </a:rPr>
              <a:t>provide a valuable source of information and the PE might be modelled </a:t>
            </a:r>
            <a:r>
              <a:rPr lang="en-US" altLang="it-IT" sz="3600" b="1" dirty="0" smtClean="0">
                <a:solidFill>
                  <a:srgbClr val="002060"/>
                </a:solidFill>
              </a:rPr>
              <a:t>in </a:t>
            </a:r>
            <a:r>
              <a:rPr lang="en-US" altLang="it-IT" sz="3600" b="1" dirty="0">
                <a:solidFill>
                  <a:srgbClr val="002060"/>
                </a:solidFill>
              </a:rPr>
              <a:t>terms of products and services </a:t>
            </a:r>
            <a:r>
              <a:rPr lang="en-US" altLang="it-IT" sz="3600" b="1" dirty="0" smtClean="0">
                <a:solidFill>
                  <a:srgbClr val="002060"/>
                </a:solidFill>
              </a:rPr>
              <a:t>and marketing approach</a:t>
            </a:r>
            <a:endParaRPr lang="en-US" altLang="it-IT" sz="3600" b="1" dirty="0">
              <a:solidFill>
                <a:srgbClr val="002060"/>
              </a:solidFill>
            </a:endParaRPr>
          </a:p>
          <a:p>
            <a:pPr marL="742950" indent="-742950">
              <a:buAutoNum type="alphaUcPeriod"/>
              <a:defRPr/>
            </a:pPr>
            <a:r>
              <a:rPr lang="en-US" altLang="it-IT" sz="3600" b="1" i="1" dirty="0" smtClean="0">
                <a:solidFill>
                  <a:srgbClr val="002060"/>
                </a:solidFill>
              </a:rPr>
              <a:t>Industry </a:t>
            </a:r>
            <a:r>
              <a:rPr lang="en-US" altLang="it-IT" sz="3600" b="1" i="1" dirty="0">
                <a:solidFill>
                  <a:srgbClr val="002060"/>
                </a:solidFill>
              </a:rPr>
              <a:t>Key Figures</a:t>
            </a:r>
            <a:r>
              <a:rPr lang="en-US" altLang="it-IT" sz="3600" b="1" dirty="0">
                <a:solidFill>
                  <a:srgbClr val="002060"/>
                </a:solidFill>
              </a:rPr>
              <a:t> might be used to develop an economically valid </a:t>
            </a:r>
            <a:r>
              <a:rPr lang="en-US" altLang="it-IT" sz="3600" b="1" dirty="0" smtClean="0">
                <a:solidFill>
                  <a:srgbClr val="002060"/>
                </a:solidFill>
              </a:rPr>
              <a:t>model</a:t>
            </a:r>
          </a:p>
          <a:p>
            <a:pPr marL="742950" indent="-742950">
              <a:buAutoNum type="alphaUcPeriod"/>
              <a:defRPr/>
            </a:pPr>
            <a:r>
              <a:rPr lang="en-US" altLang="it-IT" sz="3600" b="1" dirty="0" smtClean="0">
                <a:solidFill>
                  <a:srgbClr val="002060"/>
                </a:solidFill>
              </a:rPr>
              <a:t>The </a:t>
            </a:r>
            <a:r>
              <a:rPr lang="en-US" altLang="it-IT" sz="3600" b="1" dirty="0">
                <a:solidFill>
                  <a:srgbClr val="002060"/>
                </a:solidFill>
              </a:rPr>
              <a:t>formulation of a </a:t>
            </a:r>
            <a:r>
              <a:rPr lang="en-US" altLang="it-IT" sz="3600" b="1" i="1" dirty="0">
                <a:solidFill>
                  <a:srgbClr val="002060"/>
                </a:solidFill>
              </a:rPr>
              <a:t>Business Plan</a:t>
            </a:r>
            <a:r>
              <a:rPr lang="en-US" altLang="it-IT" sz="3600" b="1" dirty="0">
                <a:solidFill>
                  <a:srgbClr val="002060"/>
                </a:solidFill>
              </a:rPr>
              <a:t> provides the possibility to record essential aspects (e.g. products and services, competitors) and might also be used as document to introduce new students to the PE.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459" y="123070"/>
            <a:ext cx="5190699" cy="9144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304800" y="346364"/>
            <a:ext cx="566650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2060"/>
                </a:solidFill>
              </a:rPr>
              <a:t>PE START UP </a:t>
            </a:r>
            <a:r>
              <a:rPr lang="it-IT" sz="3600" b="1" dirty="0" smtClean="0">
                <a:solidFill>
                  <a:srgbClr val="002060"/>
                </a:solidFill>
              </a:rPr>
              <a:t>KEY TOPICS</a:t>
            </a:r>
            <a:endParaRPr lang="it-IT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307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743" y="395786"/>
            <a:ext cx="5190699" cy="9144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6450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609600" y="457200"/>
            <a:ext cx="4379495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002060"/>
                </a:solidFill>
              </a:rPr>
              <a:t>PE START UP Basic </a:t>
            </a:r>
            <a:r>
              <a:rPr lang="it-IT" sz="3200" b="1" dirty="0" err="1" smtClean="0">
                <a:solidFill>
                  <a:srgbClr val="002060"/>
                </a:solidFill>
              </a:rPr>
              <a:t>Process</a:t>
            </a:r>
            <a:endParaRPr lang="it-IT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80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47537" y="1764264"/>
            <a:ext cx="2358189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002060"/>
                </a:solidFill>
              </a:rPr>
              <a:t>Didactical</a:t>
            </a:r>
            <a:r>
              <a:rPr lang="it-IT" sz="2400" b="1" dirty="0" smtClean="0">
                <a:solidFill>
                  <a:srgbClr val="002060"/>
                </a:solidFill>
              </a:rPr>
              <a:t> Staff </a:t>
            </a:r>
            <a:r>
              <a:rPr lang="it-IT" sz="2400" b="1" dirty="0" err="1" smtClean="0">
                <a:solidFill>
                  <a:srgbClr val="002060"/>
                </a:solidFill>
              </a:rPr>
              <a:t>Recruiting</a:t>
            </a:r>
            <a:endParaRPr lang="it-IT" sz="24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 err="1" smtClean="0">
                <a:solidFill>
                  <a:srgbClr val="002060"/>
                </a:solidFill>
              </a:rPr>
              <a:t>Teacher</a:t>
            </a:r>
            <a:endParaRPr lang="it-IT" sz="24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rgbClr val="002060"/>
                </a:solidFill>
              </a:rPr>
              <a:t>Tutors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 err="1" smtClean="0">
                <a:solidFill>
                  <a:srgbClr val="002060"/>
                </a:solidFill>
              </a:rPr>
              <a:t>Mentor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371474" y="1155028"/>
            <a:ext cx="1772651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</a:rPr>
              <a:t>Students </a:t>
            </a:r>
            <a:r>
              <a:rPr lang="it-IT" sz="2400" b="1" dirty="0" err="1" smtClean="0">
                <a:solidFill>
                  <a:srgbClr val="002060"/>
                </a:solidFill>
              </a:rPr>
              <a:t>Recruiting</a:t>
            </a:r>
            <a:endParaRPr lang="it-IT" sz="2400" b="1" dirty="0" smtClean="0">
              <a:solidFill>
                <a:srgbClr val="00206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809873" y="1363575"/>
            <a:ext cx="2117558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002060"/>
                </a:solidFill>
              </a:rPr>
              <a:t>D.Staff</a:t>
            </a:r>
            <a:r>
              <a:rPr lang="it-IT" sz="2400" b="1" dirty="0" smtClean="0">
                <a:solidFill>
                  <a:srgbClr val="002060"/>
                </a:solidFill>
              </a:rPr>
              <a:t> Presentation and </a:t>
            </a:r>
            <a:r>
              <a:rPr lang="it-IT" sz="2400" b="1" dirty="0" err="1" smtClean="0">
                <a:solidFill>
                  <a:srgbClr val="002060"/>
                </a:solidFill>
              </a:rPr>
              <a:t>Introduction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574505" y="3216438"/>
            <a:ext cx="211755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</a:rPr>
              <a:t>Jobs </a:t>
            </a:r>
            <a:r>
              <a:rPr lang="it-IT" sz="2400" b="1" dirty="0" err="1" smtClean="0">
                <a:solidFill>
                  <a:srgbClr val="002060"/>
                </a:solidFill>
              </a:rPr>
              <a:t>Assignment</a:t>
            </a:r>
            <a:r>
              <a:rPr lang="it-IT" sz="2400" b="1" dirty="0" smtClean="0">
                <a:solidFill>
                  <a:srgbClr val="002060"/>
                </a:solidFill>
              </a:rPr>
              <a:t> ( </a:t>
            </a:r>
            <a:r>
              <a:rPr lang="it-IT" sz="2400" b="1" dirty="0" err="1" smtClean="0">
                <a:solidFill>
                  <a:srgbClr val="002060"/>
                </a:solidFill>
              </a:rPr>
              <a:t>Org</a:t>
            </a:r>
            <a:r>
              <a:rPr lang="it-IT" sz="2400" b="1" dirty="0" smtClean="0">
                <a:solidFill>
                  <a:srgbClr val="002060"/>
                </a:solidFill>
              </a:rPr>
              <a:t>. Chart)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510334" y="4940965"/>
            <a:ext cx="2117558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002060"/>
                </a:solidFill>
              </a:rPr>
              <a:t>Draft</a:t>
            </a:r>
            <a:r>
              <a:rPr lang="it-IT" sz="2400" b="1" dirty="0" smtClean="0">
                <a:solidFill>
                  <a:srgbClr val="002060"/>
                </a:solidFill>
              </a:rPr>
              <a:t> Business Plan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700334" y="3209848"/>
            <a:ext cx="259881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rgbClr val="002060"/>
                </a:solidFill>
              </a:rPr>
              <a:t>Commercial </a:t>
            </a:r>
            <a:r>
              <a:rPr lang="it-IT" sz="2400" b="1" i="1" dirty="0" err="1" smtClean="0">
                <a:solidFill>
                  <a:srgbClr val="002060"/>
                </a:solidFill>
              </a:rPr>
              <a:t>Dpt</a:t>
            </a:r>
            <a:r>
              <a:rPr lang="it-IT" sz="2400" b="1" i="1" dirty="0" smtClean="0">
                <a:solidFill>
                  <a:srgbClr val="002060"/>
                </a:solidFill>
              </a:rPr>
              <a:t>.   </a:t>
            </a:r>
          </a:p>
          <a:p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smtClean="0">
                <a:solidFill>
                  <a:srgbClr val="002060"/>
                </a:solidFill>
              </a:rPr>
              <a:t>&gt;&gt; LOGO</a:t>
            </a:r>
          </a:p>
          <a:p>
            <a:r>
              <a:rPr lang="it-IT" sz="2400" b="1" dirty="0" smtClean="0">
                <a:solidFill>
                  <a:srgbClr val="002060"/>
                </a:solidFill>
              </a:rPr>
              <a:t> &gt;&gt; Promotion 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700334" y="4393074"/>
            <a:ext cx="259881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i="1" dirty="0" err="1" smtClean="0">
                <a:solidFill>
                  <a:srgbClr val="002060"/>
                </a:solidFill>
              </a:rPr>
              <a:t>Administr</a:t>
            </a:r>
            <a:r>
              <a:rPr lang="it-IT" sz="2400" b="1" i="1" dirty="0" smtClean="0">
                <a:solidFill>
                  <a:srgbClr val="002060"/>
                </a:solidFill>
              </a:rPr>
              <a:t>. </a:t>
            </a:r>
            <a:r>
              <a:rPr lang="it-IT" sz="2400" b="1" i="1" dirty="0" err="1" smtClean="0">
                <a:solidFill>
                  <a:srgbClr val="002060"/>
                </a:solidFill>
              </a:rPr>
              <a:t>Dpt</a:t>
            </a:r>
            <a:r>
              <a:rPr lang="it-IT" sz="2400" b="1" i="1" dirty="0" smtClean="0">
                <a:solidFill>
                  <a:srgbClr val="002060"/>
                </a:solidFill>
              </a:rPr>
              <a:t>.   </a:t>
            </a:r>
          </a:p>
          <a:p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smtClean="0">
                <a:solidFill>
                  <a:srgbClr val="002060"/>
                </a:solidFill>
              </a:rPr>
              <a:t>&gt;&gt; Program of Accounting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700334" y="5621605"/>
            <a:ext cx="259881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rgbClr val="002060"/>
                </a:solidFill>
              </a:rPr>
              <a:t>Production. </a:t>
            </a:r>
            <a:r>
              <a:rPr lang="it-IT" sz="2400" b="1" i="1" dirty="0" err="1" smtClean="0">
                <a:solidFill>
                  <a:srgbClr val="002060"/>
                </a:solidFill>
              </a:rPr>
              <a:t>Dpt</a:t>
            </a:r>
            <a:r>
              <a:rPr lang="it-IT" sz="2400" b="1" i="1" dirty="0" smtClean="0">
                <a:solidFill>
                  <a:srgbClr val="002060"/>
                </a:solidFill>
              </a:rPr>
              <a:t>.</a:t>
            </a:r>
            <a:r>
              <a:rPr lang="it-IT" sz="2400" b="1" dirty="0" smtClean="0">
                <a:solidFill>
                  <a:srgbClr val="002060"/>
                </a:solidFill>
              </a:rPr>
              <a:t>   </a:t>
            </a:r>
          </a:p>
          <a:p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smtClean="0">
                <a:solidFill>
                  <a:srgbClr val="002060"/>
                </a:solidFill>
              </a:rPr>
              <a:t>&gt;&gt; Technical  </a:t>
            </a:r>
            <a:r>
              <a:rPr lang="it-IT" sz="2400" b="1" dirty="0" err="1" smtClean="0">
                <a:solidFill>
                  <a:srgbClr val="002060"/>
                </a:solidFill>
              </a:rPr>
              <a:t>Specifications</a:t>
            </a:r>
            <a:endParaRPr lang="it-IT" sz="2400" b="1" dirty="0" smtClean="0">
              <a:solidFill>
                <a:srgbClr val="002060"/>
              </a:solidFill>
            </a:endParaRPr>
          </a:p>
        </p:txBody>
      </p:sp>
      <p:sp>
        <p:nvSpPr>
          <p:cNvPr id="11" name="Freccia a destra 10"/>
          <p:cNvSpPr/>
          <p:nvPr/>
        </p:nvSpPr>
        <p:spPr>
          <a:xfrm rot="19511247">
            <a:off x="3703089" y="2048667"/>
            <a:ext cx="665748" cy="199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6144125" y="1755192"/>
            <a:ext cx="665748" cy="271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 rot="2026588">
            <a:off x="7764379" y="3109697"/>
            <a:ext cx="810126" cy="283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>
            <a:off x="9304421" y="4416767"/>
            <a:ext cx="304800" cy="524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 rot="12565100">
            <a:off x="7832871" y="5005954"/>
            <a:ext cx="706605" cy="310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Parentesi graffa chiusa 16"/>
          <p:cNvSpPr/>
          <p:nvPr/>
        </p:nvSpPr>
        <p:spPr>
          <a:xfrm>
            <a:off x="7237826" y="3719298"/>
            <a:ext cx="374154" cy="2518513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173" y="54663"/>
            <a:ext cx="3734880" cy="65794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9" name="CasellaDiTesto 18"/>
          <p:cNvSpPr txBox="1"/>
          <p:nvPr/>
        </p:nvSpPr>
        <p:spPr>
          <a:xfrm>
            <a:off x="330238" y="252668"/>
            <a:ext cx="3705725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002060"/>
                </a:solidFill>
              </a:rPr>
              <a:t>PE START UP Basic </a:t>
            </a:r>
            <a:r>
              <a:rPr lang="it-IT" sz="3200" b="1" dirty="0" err="1" smtClean="0">
                <a:solidFill>
                  <a:srgbClr val="002060"/>
                </a:solidFill>
              </a:rPr>
              <a:t>Process</a:t>
            </a:r>
            <a:endParaRPr lang="it-IT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50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71680" y="424255"/>
            <a:ext cx="2598819" cy="20928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rgbClr val="002060"/>
                </a:solidFill>
              </a:rPr>
              <a:t>Commercial </a:t>
            </a:r>
            <a:r>
              <a:rPr lang="it-IT" sz="2400" b="1" i="1" dirty="0" err="1" smtClean="0">
                <a:solidFill>
                  <a:srgbClr val="002060"/>
                </a:solidFill>
              </a:rPr>
              <a:t>Dpt</a:t>
            </a:r>
            <a:r>
              <a:rPr lang="it-IT" sz="2400" b="1" i="1" dirty="0" smtClean="0">
                <a:solidFill>
                  <a:srgbClr val="002060"/>
                </a:solidFill>
              </a:rPr>
              <a:t>.  </a:t>
            </a:r>
          </a:p>
          <a:p>
            <a:r>
              <a:rPr lang="it-IT" sz="2400" b="1" i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smtClean="0">
                <a:solidFill>
                  <a:srgbClr val="002060"/>
                </a:solidFill>
              </a:rPr>
              <a:t>&gt;&gt; LOGO</a:t>
            </a:r>
          </a:p>
          <a:p>
            <a:endParaRPr lang="it-IT" sz="1600" b="1" dirty="0" smtClean="0">
              <a:solidFill>
                <a:srgbClr val="002060"/>
              </a:solidFill>
            </a:endParaRPr>
          </a:p>
          <a:p>
            <a:r>
              <a:rPr lang="it-IT" sz="2400" b="1" dirty="0" smtClean="0">
                <a:solidFill>
                  <a:srgbClr val="002060"/>
                </a:solidFill>
              </a:rPr>
              <a:t> &gt;&gt; Promotion </a:t>
            </a:r>
          </a:p>
          <a:p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71679" y="2517136"/>
            <a:ext cx="2598819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i="1" dirty="0" err="1" smtClean="0">
                <a:solidFill>
                  <a:srgbClr val="002060"/>
                </a:solidFill>
              </a:rPr>
              <a:t>Administr</a:t>
            </a:r>
            <a:r>
              <a:rPr lang="it-IT" sz="2400" b="1" i="1" dirty="0" smtClean="0">
                <a:solidFill>
                  <a:srgbClr val="002060"/>
                </a:solidFill>
              </a:rPr>
              <a:t>. </a:t>
            </a:r>
            <a:r>
              <a:rPr lang="it-IT" sz="2400" b="1" i="1" dirty="0" err="1" smtClean="0">
                <a:solidFill>
                  <a:srgbClr val="002060"/>
                </a:solidFill>
              </a:rPr>
              <a:t>Dpt</a:t>
            </a:r>
            <a:r>
              <a:rPr lang="it-IT" sz="2400" b="1" i="1" dirty="0" smtClean="0">
                <a:solidFill>
                  <a:srgbClr val="002060"/>
                </a:solidFill>
              </a:rPr>
              <a:t>.  </a:t>
            </a:r>
          </a:p>
          <a:p>
            <a:r>
              <a:rPr lang="it-IT" sz="2400" b="1" i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smtClean="0">
                <a:solidFill>
                  <a:srgbClr val="002060"/>
                </a:solidFill>
              </a:rPr>
              <a:t>&gt;&gt; Program of Accounting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71678" y="4086796"/>
            <a:ext cx="2598819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rgbClr val="002060"/>
                </a:solidFill>
              </a:rPr>
              <a:t>Production. </a:t>
            </a:r>
            <a:r>
              <a:rPr lang="it-IT" sz="2400" b="1" i="1" dirty="0" err="1" smtClean="0">
                <a:solidFill>
                  <a:srgbClr val="002060"/>
                </a:solidFill>
              </a:rPr>
              <a:t>Dpt</a:t>
            </a:r>
            <a:r>
              <a:rPr lang="it-IT" sz="2400" b="1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it-IT" sz="2400" b="1" dirty="0" smtClean="0">
                <a:solidFill>
                  <a:srgbClr val="002060"/>
                </a:solidFill>
              </a:rPr>
              <a:t>   </a:t>
            </a:r>
          </a:p>
          <a:p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smtClean="0">
                <a:solidFill>
                  <a:srgbClr val="002060"/>
                </a:solidFill>
              </a:rPr>
              <a:t>&gt;&gt; Technical  </a:t>
            </a:r>
            <a:r>
              <a:rPr lang="it-IT" sz="2400" b="1" dirty="0" err="1" smtClean="0">
                <a:solidFill>
                  <a:srgbClr val="002060"/>
                </a:solidFill>
              </a:rPr>
              <a:t>Specifications</a:t>
            </a:r>
            <a:endParaRPr lang="it-IT" sz="2400" b="1" dirty="0" smtClean="0">
              <a:solidFill>
                <a:srgbClr val="002060"/>
              </a:solidFill>
            </a:endParaRPr>
          </a:p>
          <a:p>
            <a:endParaRPr lang="it-IT" sz="2400" b="1" dirty="0">
              <a:solidFill>
                <a:srgbClr val="002060"/>
              </a:solidFill>
            </a:endParaRPr>
          </a:p>
          <a:p>
            <a:endParaRPr lang="it-IT" sz="24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77824"/>
              </p:ext>
            </p:extLst>
          </p:nvPr>
        </p:nvGraphicFramePr>
        <p:xfrm>
          <a:off x="3170498" y="46560"/>
          <a:ext cx="8127999" cy="6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847">
                  <a:extLst>
                    <a:ext uri="{9D8B030D-6E8A-4147-A177-3AD203B41FA5}">
                      <a16:colId xmlns:a16="http://schemas.microsoft.com/office/drawing/2014/main" val="2351263275"/>
                    </a:ext>
                  </a:extLst>
                </a:gridCol>
                <a:gridCol w="4544291">
                  <a:extLst>
                    <a:ext uri="{9D8B030D-6E8A-4147-A177-3AD203B41FA5}">
                      <a16:colId xmlns:a16="http://schemas.microsoft.com/office/drawing/2014/main" val="2050026092"/>
                    </a:ext>
                  </a:extLst>
                </a:gridCol>
                <a:gridCol w="1738861">
                  <a:extLst>
                    <a:ext uri="{9D8B030D-6E8A-4147-A177-3AD203B41FA5}">
                      <a16:colId xmlns:a16="http://schemas.microsoft.com/office/drawing/2014/main" val="3254789747"/>
                    </a:ext>
                  </a:extLst>
                </a:gridCol>
              </a:tblGrid>
              <a:tr h="400000">
                <a:tc>
                  <a:txBody>
                    <a:bodyPr/>
                    <a:lstStyle/>
                    <a:p>
                      <a:r>
                        <a:rPr lang="it-IT" sz="2000" b="1" dirty="0" smtClean="0"/>
                        <a:t>N° of Students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baseline="0" dirty="0" smtClean="0"/>
                        <a:t> </a:t>
                      </a:r>
                      <a:r>
                        <a:rPr lang="it-IT" sz="2000" b="1" baseline="0" dirty="0" err="1" smtClean="0"/>
                        <a:t>Tasks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dirty="0" smtClean="0"/>
                        <a:t>Notes</a:t>
                      </a:r>
                      <a:endParaRPr lang="it-IT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186651"/>
                  </a:ext>
                </a:extLst>
              </a:tr>
              <a:tr h="400000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2</a:t>
                      </a:r>
                      <a:endParaRPr lang="it-IT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 smtClean="0"/>
                        <a:t>Market </a:t>
                      </a:r>
                      <a:r>
                        <a:rPr lang="it-IT" sz="2000" b="1" dirty="0" err="1" smtClean="0"/>
                        <a:t>analysis</a:t>
                      </a:r>
                      <a:r>
                        <a:rPr lang="it-IT" sz="2000" b="1" dirty="0" smtClean="0"/>
                        <a:t>  (Competitors, </a:t>
                      </a:r>
                      <a:r>
                        <a:rPr lang="it-IT" sz="2000" b="1" dirty="0" err="1" smtClean="0"/>
                        <a:t>Customers,Suppliers</a:t>
                      </a:r>
                      <a:r>
                        <a:rPr lang="it-IT" sz="2000" b="1" dirty="0" smtClean="0"/>
                        <a:t>) and networking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err="1" smtClean="0"/>
                        <a:t>Main</a:t>
                      </a:r>
                      <a:r>
                        <a:rPr lang="it-IT" sz="1600" b="1" dirty="0" smtClean="0"/>
                        <a:t> </a:t>
                      </a:r>
                      <a:r>
                        <a:rPr lang="it-IT" sz="1600" b="1" dirty="0" err="1" smtClean="0"/>
                        <a:t>objective</a:t>
                      </a:r>
                      <a:r>
                        <a:rPr lang="it-IT" sz="1600" b="1" dirty="0" smtClean="0"/>
                        <a:t> : </a:t>
                      </a:r>
                      <a:r>
                        <a:rPr lang="it-IT" sz="1600" b="1" dirty="0" err="1" smtClean="0"/>
                        <a:t>prepare</a:t>
                      </a:r>
                      <a:r>
                        <a:rPr lang="it-IT" sz="1600" b="1" baseline="0" dirty="0" smtClean="0"/>
                        <a:t> the Business Plan </a:t>
                      </a:r>
                      <a:r>
                        <a:rPr lang="it-IT" sz="1600" b="1" baseline="0" dirty="0" err="1" smtClean="0"/>
                        <a:t>Draft</a:t>
                      </a:r>
                      <a:r>
                        <a:rPr lang="it-IT" sz="1600" b="1" baseline="0" dirty="0" smtClean="0"/>
                        <a:t> to </a:t>
                      </a:r>
                      <a:r>
                        <a:rPr lang="it-IT" sz="1600" b="1" baseline="0" dirty="0" err="1" smtClean="0"/>
                        <a:t>discuss</a:t>
                      </a:r>
                      <a:r>
                        <a:rPr lang="it-IT" sz="1600" b="1" baseline="0" dirty="0" smtClean="0"/>
                        <a:t> with </a:t>
                      </a:r>
                      <a:r>
                        <a:rPr lang="it-IT" sz="1600" b="1" baseline="0" dirty="0" err="1" smtClean="0"/>
                        <a:t>all</a:t>
                      </a:r>
                      <a:r>
                        <a:rPr lang="it-IT" sz="1600" b="1" baseline="0" dirty="0" smtClean="0"/>
                        <a:t> </a:t>
                      </a:r>
                      <a:r>
                        <a:rPr lang="it-IT" sz="1600" b="1" baseline="0" dirty="0" err="1" smtClean="0"/>
                        <a:t>other</a:t>
                      </a:r>
                      <a:r>
                        <a:rPr lang="it-IT" sz="1600" b="1" baseline="0" dirty="0" smtClean="0"/>
                        <a:t> </a:t>
                      </a:r>
                      <a:r>
                        <a:rPr lang="it-IT" sz="1600" b="1" baseline="0" dirty="0" err="1" smtClean="0"/>
                        <a:t>Dpt</a:t>
                      </a:r>
                      <a:r>
                        <a:rPr lang="it-IT" sz="2000" b="1" baseline="0" dirty="0" smtClean="0"/>
                        <a:t>.</a:t>
                      </a:r>
                      <a:endParaRPr lang="it-IT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672220"/>
                  </a:ext>
                </a:extLst>
              </a:tr>
              <a:tr h="400000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2</a:t>
                      </a:r>
                      <a:endParaRPr lang="it-IT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000" b="1" dirty="0" err="1" smtClean="0"/>
                        <a:t>Preparation</a:t>
                      </a:r>
                      <a:r>
                        <a:rPr lang="it-IT" sz="2000" b="1" dirty="0" smtClean="0"/>
                        <a:t> of the </a:t>
                      </a:r>
                      <a:r>
                        <a:rPr lang="it-IT" sz="2000" b="1" dirty="0" err="1" smtClean="0"/>
                        <a:t>catalogue</a:t>
                      </a:r>
                      <a:r>
                        <a:rPr lang="it-IT" sz="2000" b="1" dirty="0" smtClean="0"/>
                        <a:t> and </a:t>
                      </a:r>
                      <a:r>
                        <a:rPr lang="it-IT" sz="2000" b="1" dirty="0" err="1" smtClean="0"/>
                        <a:t>promotional</a:t>
                      </a:r>
                      <a:r>
                        <a:rPr lang="it-IT" sz="2000" b="1" dirty="0" smtClean="0"/>
                        <a:t> </a:t>
                      </a:r>
                      <a:r>
                        <a:rPr lang="it-IT" sz="2000" b="1" dirty="0" err="1" smtClean="0"/>
                        <a:t>materials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After</a:t>
                      </a:r>
                      <a:r>
                        <a:rPr lang="it-IT" sz="1200" b="1" dirty="0" smtClean="0"/>
                        <a:t> </a:t>
                      </a:r>
                      <a:r>
                        <a:rPr lang="it-IT" sz="1200" b="1" dirty="0" err="1" smtClean="0"/>
                        <a:t>ended</a:t>
                      </a:r>
                      <a:r>
                        <a:rPr lang="it-IT" sz="1200" b="1" dirty="0" smtClean="0"/>
                        <a:t> the </a:t>
                      </a:r>
                      <a:r>
                        <a:rPr lang="it-IT" sz="1200" b="1" dirty="0" err="1" smtClean="0"/>
                        <a:t>preparation</a:t>
                      </a:r>
                      <a:r>
                        <a:rPr lang="it-IT" sz="1200" b="1" dirty="0" smtClean="0"/>
                        <a:t> of </a:t>
                      </a:r>
                      <a:r>
                        <a:rPr lang="it-IT" sz="1200" b="1" dirty="0" err="1" smtClean="0"/>
                        <a:t>material</a:t>
                      </a:r>
                      <a:r>
                        <a:rPr lang="it-IT" sz="1200" b="1" dirty="0" smtClean="0"/>
                        <a:t>, </a:t>
                      </a:r>
                      <a:r>
                        <a:rPr lang="it-IT" sz="1200" b="1" dirty="0" err="1" smtClean="0"/>
                        <a:t>support</a:t>
                      </a:r>
                      <a:r>
                        <a:rPr lang="it-IT" sz="1200" b="1" dirty="0" smtClean="0"/>
                        <a:t> to networking</a:t>
                      </a:r>
                      <a:endParaRPr lang="it-IT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927157"/>
                  </a:ext>
                </a:extLst>
              </a:tr>
              <a:tr h="400000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2</a:t>
                      </a:r>
                      <a:endParaRPr lang="it-IT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000" b="1" dirty="0" err="1" smtClean="0"/>
                        <a:t>Process</a:t>
                      </a:r>
                      <a:r>
                        <a:rPr lang="it-IT" sz="2000" b="1" dirty="0" smtClean="0"/>
                        <a:t> of reception for </a:t>
                      </a:r>
                      <a:r>
                        <a:rPr lang="it-IT" sz="2000" b="1" dirty="0" err="1" smtClean="0"/>
                        <a:t>orders</a:t>
                      </a:r>
                      <a:r>
                        <a:rPr lang="it-IT" sz="2000" b="1" dirty="0" smtClean="0"/>
                        <a:t>, sale </a:t>
                      </a:r>
                      <a:r>
                        <a:rPr lang="it-IT" sz="2000" b="1" dirty="0" err="1" smtClean="0"/>
                        <a:t>documents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 err="1" smtClean="0"/>
                        <a:t>Also</a:t>
                      </a:r>
                      <a:r>
                        <a:rPr lang="it-IT" sz="2000" b="1" dirty="0" smtClean="0"/>
                        <a:t> </a:t>
                      </a:r>
                      <a:r>
                        <a:rPr lang="it-IT" sz="2000" b="1" dirty="0" err="1" smtClean="0"/>
                        <a:t>support</a:t>
                      </a:r>
                      <a:r>
                        <a:rPr lang="it-IT" sz="2000" b="1" dirty="0" smtClean="0"/>
                        <a:t> to networking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245123"/>
                  </a:ext>
                </a:extLst>
              </a:tr>
              <a:tr h="400000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2</a:t>
                      </a:r>
                      <a:endParaRPr lang="it-IT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000" b="1" dirty="0" smtClean="0"/>
                        <a:t>Learning </a:t>
                      </a:r>
                      <a:r>
                        <a:rPr lang="it-IT" sz="2000" b="1" dirty="0" err="1" smtClean="0"/>
                        <a:t>about</a:t>
                      </a:r>
                      <a:r>
                        <a:rPr lang="it-IT" sz="2000" b="1" dirty="0" smtClean="0"/>
                        <a:t> the </a:t>
                      </a:r>
                      <a:r>
                        <a:rPr lang="it-IT" sz="2000" b="1" dirty="0" err="1" smtClean="0"/>
                        <a:t>accounting</a:t>
                      </a:r>
                      <a:r>
                        <a:rPr lang="it-IT" sz="2000" b="1" dirty="0" smtClean="0"/>
                        <a:t> software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223027"/>
                  </a:ext>
                </a:extLst>
              </a:tr>
              <a:tr h="400000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2</a:t>
                      </a:r>
                      <a:endParaRPr lang="it-IT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 smtClean="0"/>
                        <a:t>Staff</a:t>
                      </a:r>
                      <a:r>
                        <a:rPr lang="it-IT" sz="2000" b="1" baseline="0" dirty="0" smtClean="0"/>
                        <a:t> </a:t>
                      </a:r>
                      <a:r>
                        <a:rPr lang="it-IT" sz="2000" b="1" baseline="0" dirty="0" err="1" smtClean="0"/>
                        <a:t>Contracts</a:t>
                      </a:r>
                      <a:r>
                        <a:rPr lang="it-IT" sz="2000" b="1" baseline="0" dirty="0" smtClean="0"/>
                        <a:t> </a:t>
                      </a:r>
                      <a:r>
                        <a:rPr lang="it-IT" sz="2000" b="1" dirty="0" smtClean="0"/>
                        <a:t>Staff </a:t>
                      </a:r>
                      <a:r>
                        <a:rPr lang="it-IT" sz="2000" b="1" dirty="0" err="1" smtClean="0"/>
                        <a:t>recruitment</a:t>
                      </a:r>
                      <a:endParaRPr lang="it-IT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492944"/>
                  </a:ext>
                </a:extLst>
              </a:tr>
              <a:tr h="400000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2</a:t>
                      </a:r>
                      <a:endParaRPr lang="it-IT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000" b="1" dirty="0" smtClean="0"/>
                        <a:t>Collection and </a:t>
                      </a:r>
                      <a:r>
                        <a:rPr lang="it-IT" sz="2000" b="1" dirty="0" err="1" smtClean="0"/>
                        <a:t>payment</a:t>
                      </a:r>
                      <a:r>
                        <a:rPr lang="it-IT" sz="2000" b="1" dirty="0" smtClean="0"/>
                        <a:t> of </a:t>
                      </a:r>
                      <a:r>
                        <a:rPr lang="it-IT" sz="2000" b="1" dirty="0" err="1" smtClean="0"/>
                        <a:t>orders</a:t>
                      </a:r>
                      <a:r>
                        <a:rPr lang="it-IT" sz="2000" b="1" dirty="0" smtClean="0"/>
                        <a:t>. Use of internet banking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972857"/>
                  </a:ext>
                </a:extLst>
              </a:tr>
              <a:tr h="400000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2</a:t>
                      </a:r>
                      <a:endParaRPr lang="it-IT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 err="1" smtClean="0"/>
                        <a:t>Preparing</a:t>
                      </a:r>
                      <a:r>
                        <a:rPr lang="it-IT" sz="2000" b="1" baseline="0" dirty="0" smtClean="0"/>
                        <a:t> the PE Web site </a:t>
                      </a:r>
                      <a:endParaRPr lang="it-IT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689221"/>
                  </a:ext>
                </a:extLst>
              </a:tr>
              <a:tr h="400000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2</a:t>
                      </a:r>
                      <a:endParaRPr lang="it-IT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 err="1" smtClean="0"/>
                        <a:t>Buying</a:t>
                      </a:r>
                      <a:r>
                        <a:rPr lang="it-IT" sz="2000" b="1" baseline="0" dirty="0" smtClean="0"/>
                        <a:t> </a:t>
                      </a:r>
                      <a:r>
                        <a:rPr lang="it-IT" sz="2000" b="1" baseline="0" dirty="0" err="1" smtClean="0"/>
                        <a:t>programs</a:t>
                      </a:r>
                      <a:r>
                        <a:rPr lang="it-IT" sz="2000" b="1" baseline="0" dirty="0" smtClean="0"/>
                        <a:t> for </a:t>
                      </a:r>
                      <a:r>
                        <a:rPr lang="it-IT" sz="2000" b="1" baseline="0" dirty="0" err="1" smtClean="0"/>
                        <a:t>suppliers</a:t>
                      </a:r>
                      <a:endParaRPr lang="it-IT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527316"/>
                  </a:ext>
                </a:extLst>
              </a:tr>
              <a:tr h="400000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2</a:t>
                      </a:r>
                      <a:endParaRPr lang="it-IT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 err="1" smtClean="0"/>
                        <a:t>Define</a:t>
                      </a:r>
                      <a:r>
                        <a:rPr lang="it-IT" sz="2000" b="1" dirty="0" smtClean="0"/>
                        <a:t> </a:t>
                      </a:r>
                      <a:r>
                        <a:rPr lang="it-IT" sz="2000" b="1" dirty="0" err="1" smtClean="0"/>
                        <a:t>technical</a:t>
                      </a:r>
                      <a:r>
                        <a:rPr lang="it-IT" sz="2000" b="1" dirty="0" smtClean="0"/>
                        <a:t> </a:t>
                      </a:r>
                      <a:r>
                        <a:rPr lang="it-IT" sz="2000" b="1" dirty="0" err="1" smtClean="0"/>
                        <a:t>specifications</a:t>
                      </a:r>
                      <a:r>
                        <a:rPr lang="it-IT" sz="2000" b="1" dirty="0" smtClean="0"/>
                        <a:t> of </a:t>
                      </a:r>
                      <a:r>
                        <a:rPr lang="it-IT" sz="2000" b="1" dirty="0" err="1" smtClean="0"/>
                        <a:t>products</a:t>
                      </a:r>
                      <a:endParaRPr lang="it-IT" sz="2000" b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dirty="0" smtClean="0"/>
                        <a:t>Tot. Students</a:t>
                      </a:r>
                    </a:p>
                    <a:p>
                      <a:r>
                        <a:rPr lang="it-IT" sz="2000" b="1" dirty="0" smtClean="0"/>
                        <a:t>18</a:t>
                      </a:r>
                      <a:endParaRPr lang="it-IT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399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818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48589" y="978620"/>
            <a:ext cx="8614611" cy="526297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CA" altLang="it-IT" sz="2800" dirty="0">
                <a:solidFill>
                  <a:srgbClr val="002060"/>
                </a:solidFill>
              </a:rPr>
              <a:t>Mentor </a:t>
            </a:r>
            <a:r>
              <a:rPr lang="en-CA" altLang="it-IT" sz="2800" dirty="0" smtClean="0">
                <a:solidFill>
                  <a:srgbClr val="002060"/>
                </a:solidFill>
              </a:rPr>
              <a:t>is a person coming from </a:t>
            </a:r>
            <a:r>
              <a:rPr lang="en-CA" altLang="it-IT" sz="2800" dirty="0">
                <a:solidFill>
                  <a:srgbClr val="002060"/>
                </a:solidFill>
              </a:rPr>
              <a:t>the </a:t>
            </a:r>
            <a:r>
              <a:rPr lang="en-CA" altLang="it-IT" sz="2800" b="1" dirty="0">
                <a:solidFill>
                  <a:srgbClr val="002060"/>
                </a:solidFill>
              </a:rPr>
              <a:t>real economy </a:t>
            </a:r>
            <a:r>
              <a:rPr lang="en-CA" altLang="it-IT" sz="2800" dirty="0">
                <a:solidFill>
                  <a:srgbClr val="002060"/>
                </a:solidFill>
              </a:rPr>
              <a:t>and from the same economic sector in which the Practice Enterprise </a:t>
            </a:r>
            <a:r>
              <a:rPr lang="en-CA" altLang="it-IT" sz="2800" dirty="0" smtClean="0">
                <a:solidFill>
                  <a:srgbClr val="002060"/>
                </a:solidFill>
              </a:rPr>
              <a:t>decides to  run </a:t>
            </a:r>
            <a:r>
              <a:rPr lang="en-CA" altLang="it-IT" sz="2800" dirty="0">
                <a:solidFill>
                  <a:srgbClr val="002060"/>
                </a:solidFill>
              </a:rPr>
              <a:t>its business. </a:t>
            </a:r>
            <a:r>
              <a:rPr lang="en-CA" altLang="it-IT" sz="2800" dirty="0" smtClean="0">
                <a:solidFill>
                  <a:srgbClr val="002060"/>
                </a:solidFill>
              </a:rPr>
              <a:t>His role </a:t>
            </a:r>
            <a:r>
              <a:rPr lang="en-CA" altLang="it-IT" sz="2800" dirty="0">
                <a:solidFill>
                  <a:srgbClr val="002060"/>
                </a:solidFill>
              </a:rPr>
              <a:t>is to </a:t>
            </a:r>
            <a:r>
              <a:rPr lang="en-CA" altLang="it-IT" sz="2800" b="1" dirty="0">
                <a:solidFill>
                  <a:srgbClr val="002060"/>
                </a:solidFill>
              </a:rPr>
              <a:t>provide business information and assistance </a:t>
            </a:r>
            <a:r>
              <a:rPr lang="en-CA" altLang="it-IT" sz="2800" dirty="0">
                <a:solidFill>
                  <a:srgbClr val="002060"/>
                </a:solidFill>
              </a:rPr>
              <a:t>to the students according to the real market. This may include information about numbers of staff, salaries, capital, their own organisation chart and copies of procedures </a:t>
            </a:r>
            <a:r>
              <a:rPr lang="en-CA" altLang="it-IT" sz="2800" dirty="0" smtClean="0">
                <a:solidFill>
                  <a:srgbClr val="002060"/>
                </a:solidFill>
              </a:rPr>
              <a:t>manuals. He may </a:t>
            </a:r>
            <a:r>
              <a:rPr lang="en-CA" altLang="it-IT" sz="2800" dirty="0">
                <a:solidFill>
                  <a:srgbClr val="002060"/>
                </a:solidFill>
              </a:rPr>
              <a:t>help Practice Enterprises to set up the simulated best practices of business such as marketing strategies, how to elaborate a market pool, budgets and price lists. </a:t>
            </a:r>
            <a:r>
              <a:rPr lang="en-CA" altLang="it-IT" sz="2800" dirty="0" smtClean="0">
                <a:solidFill>
                  <a:srgbClr val="002060"/>
                </a:solidFill>
              </a:rPr>
              <a:t>As </a:t>
            </a:r>
            <a:r>
              <a:rPr lang="en-CA" altLang="it-IT" sz="2800" dirty="0">
                <a:solidFill>
                  <a:srgbClr val="002060"/>
                </a:solidFill>
              </a:rPr>
              <a:t>such, </a:t>
            </a:r>
            <a:r>
              <a:rPr lang="en-CA" altLang="it-IT" sz="2800" dirty="0" smtClean="0">
                <a:solidFill>
                  <a:srgbClr val="002060"/>
                </a:solidFill>
              </a:rPr>
              <a:t>the </a:t>
            </a:r>
            <a:r>
              <a:rPr lang="en-CA" altLang="it-IT" sz="2800" dirty="0">
                <a:solidFill>
                  <a:srgbClr val="002060"/>
                </a:solidFill>
              </a:rPr>
              <a:t>M</a:t>
            </a:r>
            <a:r>
              <a:rPr lang="en-CA" altLang="it-IT" sz="2800" dirty="0" smtClean="0">
                <a:solidFill>
                  <a:srgbClr val="002060"/>
                </a:solidFill>
              </a:rPr>
              <a:t>entor function </a:t>
            </a:r>
            <a:r>
              <a:rPr lang="en-CA" altLang="it-IT" sz="2800" dirty="0">
                <a:solidFill>
                  <a:srgbClr val="002060"/>
                </a:solidFill>
              </a:rPr>
              <a:t>as a </a:t>
            </a:r>
            <a:r>
              <a:rPr lang="en-CA" altLang="it-IT" sz="2800" b="1" dirty="0">
                <a:solidFill>
                  <a:srgbClr val="002060"/>
                </a:solidFill>
              </a:rPr>
              <a:t>link between the real market and the simulated educational environment</a:t>
            </a:r>
            <a:r>
              <a:rPr lang="en-CA" altLang="it-IT" sz="2800" dirty="0">
                <a:solidFill>
                  <a:srgbClr val="002060"/>
                </a:solidFill>
              </a:rPr>
              <a:t>.</a:t>
            </a:r>
            <a:endParaRPr lang="it-IT" altLang="it-IT" sz="2800" dirty="0">
              <a:solidFill>
                <a:srgbClr val="00206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173" y="54663"/>
            <a:ext cx="3734880" cy="65794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240825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20159</TotalTime>
  <Words>788</Words>
  <Application>Microsoft Office PowerPoint</Application>
  <PresentationFormat>Widescreen</PresentationFormat>
  <Paragraphs>316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Massimo Bianchi</dc:creator>
  <cp:lastModifiedBy>Massimo Bianchi</cp:lastModifiedBy>
  <cp:revision>100</cp:revision>
  <cp:lastPrinted>2022-04-09T15:55:56Z</cp:lastPrinted>
  <dcterms:created xsi:type="dcterms:W3CDTF">2021-02-04T08:30:50Z</dcterms:created>
  <dcterms:modified xsi:type="dcterms:W3CDTF">2022-04-19T07:44:37Z</dcterms:modified>
</cp:coreProperties>
</file>